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2"/>
  </p:notesMasterIdLst>
  <p:sldIdLst>
    <p:sldId id="742" r:id="rId3"/>
    <p:sldId id="743" r:id="rId4"/>
    <p:sldId id="744" r:id="rId5"/>
    <p:sldId id="745" r:id="rId6"/>
    <p:sldId id="746" r:id="rId7"/>
    <p:sldId id="747" r:id="rId8"/>
    <p:sldId id="256" r:id="rId9"/>
    <p:sldId id="748" r:id="rId10"/>
    <p:sldId id="749" r:id="rId11"/>
    <p:sldId id="750" r:id="rId12"/>
    <p:sldId id="751" r:id="rId13"/>
    <p:sldId id="752" r:id="rId14"/>
    <p:sldId id="753" r:id="rId15"/>
    <p:sldId id="754" r:id="rId16"/>
    <p:sldId id="755" r:id="rId17"/>
    <p:sldId id="756" r:id="rId18"/>
    <p:sldId id="757" r:id="rId19"/>
    <p:sldId id="758" r:id="rId20"/>
    <p:sldId id="759" r:id="rId21"/>
    <p:sldId id="760" r:id="rId22"/>
    <p:sldId id="761" r:id="rId23"/>
    <p:sldId id="762" r:id="rId24"/>
    <p:sldId id="763" r:id="rId25"/>
    <p:sldId id="764" r:id="rId26"/>
    <p:sldId id="765" r:id="rId27"/>
    <p:sldId id="766" r:id="rId28"/>
    <p:sldId id="767" r:id="rId29"/>
    <p:sldId id="768" r:id="rId30"/>
    <p:sldId id="769" r:id="rId31"/>
    <p:sldId id="770" r:id="rId32"/>
    <p:sldId id="771" r:id="rId33"/>
    <p:sldId id="772" r:id="rId34"/>
    <p:sldId id="773" r:id="rId35"/>
    <p:sldId id="774" r:id="rId36"/>
    <p:sldId id="775" r:id="rId37"/>
    <p:sldId id="776" r:id="rId38"/>
    <p:sldId id="777" r:id="rId39"/>
    <p:sldId id="778" r:id="rId40"/>
    <p:sldId id="779" r:id="rId41"/>
    <p:sldId id="780" r:id="rId42"/>
    <p:sldId id="781" r:id="rId43"/>
    <p:sldId id="782" r:id="rId44"/>
    <p:sldId id="783" r:id="rId45"/>
    <p:sldId id="784" r:id="rId46"/>
    <p:sldId id="785" r:id="rId47"/>
    <p:sldId id="786" r:id="rId48"/>
    <p:sldId id="787" r:id="rId49"/>
    <p:sldId id="788" r:id="rId50"/>
    <p:sldId id="789" r:id="rId51"/>
    <p:sldId id="790" r:id="rId52"/>
    <p:sldId id="791" r:id="rId53"/>
    <p:sldId id="792" r:id="rId54"/>
    <p:sldId id="793" r:id="rId55"/>
    <p:sldId id="794" r:id="rId56"/>
    <p:sldId id="795" r:id="rId57"/>
    <p:sldId id="796" r:id="rId58"/>
    <p:sldId id="797" r:id="rId59"/>
    <p:sldId id="798" r:id="rId60"/>
    <p:sldId id="799" r:id="rId61"/>
    <p:sldId id="800" r:id="rId62"/>
    <p:sldId id="801" r:id="rId63"/>
    <p:sldId id="802" r:id="rId64"/>
    <p:sldId id="803" r:id="rId65"/>
    <p:sldId id="804" r:id="rId66"/>
    <p:sldId id="805" r:id="rId67"/>
    <p:sldId id="806" r:id="rId68"/>
    <p:sldId id="807" r:id="rId69"/>
    <p:sldId id="808" r:id="rId70"/>
    <p:sldId id="809" r:id="rId71"/>
    <p:sldId id="810" r:id="rId72"/>
    <p:sldId id="811" r:id="rId73"/>
    <p:sldId id="812" r:id="rId74"/>
    <p:sldId id="813" r:id="rId75"/>
    <p:sldId id="814" r:id="rId76"/>
    <p:sldId id="815" r:id="rId77"/>
    <p:sldId id="816" r:id="rId78"/>
    <p:sldId id="817" r:id="rId79"/>
    <p:sldId id="818" r:id="rId80"/>
    <p:sldId id="819" r:id="rId81"/>
    <p:sldId id="820" r:id="rId82"/>
    <p:sldId id="821" r:id="rId83"/>
    <p:sldId id="822" r:id="rId84"/>
    <p:sldId id="823" r:id="rId85"/>
    <p:sldId id="824" r:id="rId86"/>
    <p:sldId id="825" r:id="rId87"/>
    <p:sldId id="826" r:id="rId88"/>
    <p:sldId id="827" r:id="rId89"/>
    <p:sldId id="828" r:id="rId90"/>
    <p:sldId id="829" r:id="rId91"/>
    <p:sldId id="830" r:id="rId92"/>
    <p:sldId id="831" r:id="rId93"/>
    <p:sldId id="832" r:id="rId94"/>
    <p:sldId id="833" r:id="rId95"/>
    <p:sldId id="834" r:id="rId96"/>
    <p:sldId id="835" r:id="rId97"/>
    <p:sldId id="836" r:id="rId98"/>
    <p:sldId id="837" r:id="rId99"/>
    <p:sldId id="838" r:id="rId100"/>
    <p:sldId id="839" r:id="rId101"/>
    <p:sldId id="840" r:id="rId102"/>
    <p:sldId id="841" r:id="rId103"/>
    <p:sldId id="842" r:id="rId104"/>
    <p:sldId id="843" r:id="rId105"/>
    <p:sldId id="844" r:id="rId106"/>
    <p:sldId id="845" r:id="rId107"/>
    <p:sldId id="846" r:id="rId108"/>
    <p:sldId id="847" r:id="rId109"/>
    <p:sldId id="848" r:id="rId110"/>
    <p:sldId id="849" r:id="rId111"/>
    <p:sldId id="850" r:id="rId112"/>
    <p:sldId id="851" r:id="rId113"/>
    <p:sldId id="852" r:id="rId114"/>
    <p:sldId id="853" r:id="rId115"/>
    <p:sldId id="854" r:id="rId116"/>
    <p:sldId id="855" r:id="rId117"/>
    <p:sldId id="856" r:id="rId118"/>
    <p:sldId id="857" r:id="rId119"/>
    <p:sldId id="858" r:id="rId120"/>
    <p:sldId id="859" r:id="rId121"/>
    <p:sldId id="860" r:id="rId122"/>
    <p:sldId id="861" r:id="rId123"/>
    <p:sldId id="862" r:id="rId124"/>
    <p:sldId id="863" r:id="rId125"/>
    <p:sldId id="864" r:id="rId126"/>
    <p:sldId id="865" r:id="rId127"/>
    <p:sldId id="866" r:id="rId128"/>
    <p:sldId id="867" r:id="rId129"/>
    <p:sldId id="868" r:id="rId130"/>
    <p:sldId id="869" r:id="rId131"/>
    <p:sldId id="870" r:id="rId132"/>
    <p:sldId id="871" r:id="rId133"/>
    <p:sldId id="872" r:id="rId134"/>
    <p:sldId id="873" r:id="rId135"/>
    <p:sldId id="874" r:id="rId136"/>
    <p:sldId id="875" r:id="rId137"/>
    <p:sldId id="876" r:id="rId138"/>
    <p:sldId id="877" r:id="rId139"/>
    <p:sldId id="878" r:id="rId140"/>
    <p:sldId id="880" r:id="rId141"/>
    <p:sldId id="881" r:id="rId142"/>
    <p:sldId id="882" r:id="rId143"/>
    <p:sldId id="879" r:id="rId144"/>
    <p:sldId id="883" r:id="rId145"/>
    <p:sldId id="885" r:id="rId146"/>
    <p:sldId id="884" r:id="rId147"/>
    <p:sldId id="886" r:id="rId148"/>
    <p:sldId id="887" r:id="rId149"/>
    <p:sldId id="888" r:id="rId150"/>
    <p:sldId id="889" r:id="rId151"/>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modifyVerifier cryptProviderType="rsaFull" cryptAlgorithmClass="hash" cryptAlgorithmType="typeAny" cryptAlgorithmSid="4" spinCount="100000" saltData="MCbicFvHHLzGQ7wJldN2AQ==" hashData="3dR24ZJiTKA97LrXz4VxOPsdB18="/>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3A1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inimized">
    <p:restoredLeft sz="4231"/>
    <p:restoredTop sz="94635"/>
  </p:normalViewPr>
  <p:slideViewPr>
    <p:cSldViewPr showGuides="1">
      <p:cViewPr varScale="1">
        <p:scale>
          <a:sx n="107" d="100"/>
          <a:sy n="107" d="100"/>
        </p:scale>
        <p:origin x="-2394" y="-96"/>
      </p:cViewPr>
      <p:guideLst>
        <p:guide orient="horz" pos="2160"/>
        <p:guide pos="2880"/>
      </p:guideLst>
    </p:cSldViewPr>
  </p:slideViewPr>
  <p:notesTextViewPr>
    <p:cViewPr>
      <p:scale>
        <a:sx n="100" d="100"/>
        <a:sy n="100" d="100"/>
      </p:scale>
      <p:origin x="0" y="0"/>
    </p:cViewPr>
  </p:notesTextViewPr>
  <p:sorterViewPr showFormatting="0">
    <p:cViewPr>
      <p:scale>
        <a:sx n="66" d="100"/>
        <a:sy n="66" d="100"/>
      </p:scale>
      <p:origin x="0" y="7818"/>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5" Type="http://schemas.openxmlformats.org/officeDocument/2006/relationships/tableStyles" Target="tableStyles.xml"/><Relationship Id="rId154" Type="http://schemas.openxmlformats.org/officeDocument/2006/relationships/viewProps" Target="viewProps.xml"/><Relationship Id="rId153" Type="http://schemas.openxmlformats.org/officeDocument/2006/relationships/presProps" Target="presProps.xml"/><Relationship Id="rId152" Type="http://schemas.openxmlformats.org/officeDocument/2006/relationships/notesMaster" Target="notesMasters/notesMaster1.xml"/><Relationship Id="rId151" Type="http://schemas.openxmlformats.org/officeDocument/2006/relationships/slide" Target="slides/slide149.xml"/><Relationship Id="rId150" Type="http://schemas.openxmlformats.org/officeDocument/2006/relationships/slide" Target="slides/slide148.xml"/><Relationship Id="rId15" Type="http://schemas.openxmlformats.org/officeDocument/2006/relationships/slide" Target="slides/slide13.xml"/><Relationship Id="rId149" Type="http://schemas.openxmlformats.org/officeDocument/2006/relationships/slide" Target="slides/slide147.xml"/><Relationship Id="rId148" Type="http://schemas.openxmlformats.org/officeDocument/2006/relationships/slide" Target="slides/slide146.xml"/><Relationship Id="rId147" Type="http://schemas.openxmlformats.org/officeDocument/2006/relationships/slide" Target="slides/slide145.xml"/><Relationship Id="rId146" Type="http://schemas.openxmlformats.org/officeDocument/2006/relationships/slide" Target="slides/slide144.xml"/><Relationship Id="rId145" Type="http://schemas.openxmlformats.org/officeDocument/2006/relationships/slide" Target="slides/slide143.xml"/><Relationship Id="rId144" Type="http://schemas.openxmlformats.org/officeDocument/2006/relationships/slide" Target="slides/slide142.xml"/><Relationship Id="rId143" Type="http://schemas.openxmlformats.org/officeDocument/2006/relationships/slide" Target="slides/slide141.xml"/><Relationship Id="rId142" Type="http://schemas.openxmlformats.org/officeDocument/2006/relationships/slide" Target="slides/slide140.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1378"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1379"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5652" name="Rectangle 4"/>
          <p:cNvSpPr>
            <a:spLocks noGrp="1" noRot="1" noChangeAspec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01381"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1382"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1383"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en-US" altLang="zh-CN" sz="1200" dirty="0"/>
            </a:fld>
            <a:endParaRPr lang="en-US" altLang="zh-CN"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0962" name="Rectangle 2"/>
          <p:cNvSpPr>
            <a:spLocks noGrp="1" noRot="1" noChangeArrowheads="1"/>
          </p:cNvSpPr>
          <p:nvPr>
            <p:ph type="ctrTitle"/>
          </p:nvPr>
        </p:nvSpPr>
        <p:spPr>
          <a:xfrm>
            <a:off x="685800" y="1981200"/>
            <a:ext cx="7772400" cy="1143000"/>
          </a:xfrm>
        </p:spPr>
        <p:txBody>
          <a:bodyPr/>
          <a:lstStyle>
            <a:lvl1pPr>
              <a:defRPr/>
            </a:lvl1pPr>
          </a:lstStyle>
          <a:p>
            <a:r>
              <a:rPr lang="zh-CN" altLang="en-US"/>
              <a:t>单击此处编辑母版标题样式</a:t>
            </a:r>
            <a:endParaRPr lang="zh-CN" altLang="en-US"/>
          </a:p>
        </p:txBody>
      </p:sp>
      <p:sp>
        <p:nvSpPr>
          <p:cNvPr id="40963" name="Rectangle 3"/>
          <p:cNvSpPr>
            <a:spLocks noGrp="1" noRot="1" noChangeArrowheads="1"/>
          </p:cNvSpPr>
          <p:nvPr>
            <p:ph type="subTitle" idx="1"/>
          </p:nvPr>
        </p:nvSpPr>
        <p:spPr>
          <a:xfrm>
            <a:off x="1371600" y="3581400"/>
            <a:ext cx="6400800" cy="1752600"/>
          </a:xfrm>
        </p:spPr>
        <p:txBody>
          <a:bodyPr/>
          <a:lstStyle>
            <a:lvl1pPr marL="0" indent="0" algn="ctr">
              <a:buFont typeface="Wingdings 2" panose="05020102010507070707" pitchFamily="18" charset="2"/>
              <a:buNone/>
              <a:defRPr/>
            </a:lvl1pPr>
          </a:lstStyle>
          <a:p>
            <a:r>
              <a:rPr lang="zh-CN" altLang="en-US"/>
              <a:t>单击此处编辑母版副标题样式</a:t>
            </a:r>
            <a:endParaRPr lang="zh-CN" altLang="en-US"/>
          </a:p>
        </p:txBody>
      </p:sp>
      <p:sp>
        <p:nvSpPr>
          <p:cNvPr id="7" name="Rectangle 4"/>
          <p:cNvSpPr>
            <a:spLocks noGrp="1" noChangeArrowheads="1"/>
          </p:cNvSpPr>
          <p:nvPr>
            <p:ph type="dt" sz="half" idx="2"/>
          </p:nvPr>
        </p:nvSpPr>
        <p:spPr bwMode="auto">
          <a:xfrm>
            <a:off x="301625" y="6172200"/>
            <a:ext cx="2289175"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5"/>
          <p:cNvSpPr>
            <a:spLocks noGrp="1" noChangeArrowheads="1"/>
          </p:cNvSpPr>
          <p:nvPr>
            <p:ph type="ftr" sz="quarter" idx="3"/>
          </p:nvPr>
        </p:nvSpPr>
        <p:spPr bwMode="auto">
          <a:xfrm>
            <a:off x="3124200" y="6172200"/>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6"/>
          <p:cNvSpPr>
            <a:spLocks noGrp="1" noChangeArrowheads="1"/>
          </p:cNvSpPr>
          <p:nvPr>
            <p:ph type="sldNum" sz="quarter" idx="4"/>
          </p:nvPr>
        </p:nvSpPr>
        <p:spPr bwMode="auto">
          <a:xfrm>
            <a:off x="6553200" y="6172200"/>
            <a:ext cx="2289175" cy="476250"/>
          </a:xfrm>
          <a:prstGeom prst="rect">
            <a:avLst/>
          </a:prstGeom>
          <a:ln>
            <a:miter lim="800000"/>
          </a:ln>
        </p:spPr>
        <p:txBody>
          <a:bodyPr vert="horz" wrap="square" lIns="91440" tIns="45720" rIns="91440" bIns="45720" numCol="1" anchor="t" anchorCtr="0" compatLnSpc="1"/>
          <a:p>
            <a:pPr algn="r">
              <a:buNone/>
            </a:pPr>
            <a:fld id="{9A0DB2DC-4C9A-4742-B13C-FB6460FD3503}" type="slidenum">
              <a:rPr lang="en-US" altLang="zh-CN" dirty="0"/>
            </a:fld>
            <a:endParaRPr lang="en-US" altLang="zh-CN" dirty="0"/>
          </a:p>
        </p:txBody>
      </p:sp>
    </p:spTree>
  </p:cSld>
  <p:clrMapOvr>
    <a:masterClrMapping/>
  </p:clrMapOvr>
  <p:transition spd="slow">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folHlink"/>
              </a:buClr>
              <a:buSzPct val="85000"/>
              <a:buFont typeface="Wingdings 2" panose="05020102010507070707" pitchFamily="18"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228600"/>
            <a:ext cx="2135187" cy="5870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228600"/>
            <a:ext cx="6253163" cy="58705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Ref idx="1001">
        <a:schemeClr val="bg2"/>
      </p:bgRef>
    </p:bg>
    <p:spTree>
      <p:nvGrpSpPr>
        <p:cNvPr id="1" name=""/>
        <p:cNvGrpSpPr/>
        <p:nvPr/>
      </p:nvGrpSpPr>
      <p:grpSpPr/>
      <p:sp>
        <p:nvSpPr>
          <p:cNvPr id="1026" name="Rectangle 2"/>
          <p:cNvSpPr>
            <a:spLocks noGrp="1" noRot="1"/>
          </p:cNvSpPr>
          <p:nvPr>
            <p:ph type="title"/>
          </p:nvPr>
        </p:nvSpPr>
        <p:spPr>
          <a:xfrm>
            <a:off x="301625" y="228600"/>
            <a:ext cx="854075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a:spLocks noGrp="1" noRot="1"/>
          </p:cNvSpPr>
          <p:nvPr>
            <p:ph type="body" idx="1"/>
          </p:nvPr>
        </p:nvSpPr>
        <p:spPr>
          <a:xfrm>
            <a:off x="301625" y="1600200"/>
            <a:ext cx="8540750" cy="449897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9940" name="Rectangle 4"/>
          <p:cNvSpPr>
            <a:spLocks noGrp="1" noChangeArrowheads="1"/>
          </p:cNvSpPr>
          <p:nvPr>
            <p:ph type="dt" sz="half" idx="2"/>
          </p:nvPr>
        </p:nvSpPr>
        <p:spPr bwMode="auto">
          <a:xfrm>
            <a:off x="301625" y="6245225"/>
            <a:ext cx="2289175" cy="476250"/>
          </a:xfrm>
          <a:prstGeom prst="rect">
            <a:avLst/>
          </a:prstGeom>
          <a:noFill/>
          <a:ln w="9525">
            <a:noFill/>
            <a:miter lim="800000"/>
          </a:ln>
          <a:effectLst/>
        </p:spPr>
        <p:txBody>
          <a:bodyPr vert="horz" wrap="square" lIns="91440" tIns="45720" rIns="91440" bIns="45720" numCol="1" anchor="t" anchorCtr="0" compatLnSpc="1"/>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941"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942" name="Rectangle 6"/>
          <p:cNvSpPr>
            <a:spLocks noGrp="1" noChangeArrowheads="1"/>
          </p:cNvSpPr>
          <p:nvPr>
            <p:ph type="sldNum" sz="quarter" idx="4"/>
          </p:nvPr>
        </p:nvSpPr>
        <p:spPr bwMode="auto">
          <a:xfrm>
            <a:off x="6553200" y="6245225"/>
            <a:ext cx="2289175"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randomBar dir="vert"/>
  </p:transition>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folHlink"/>
        </a:buClr>
        <a:buSzPct val="85000"/>
        <a:buFont typeface="Wingdings 2" panose="05020102010507070707" pitchFamily="18"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2" panose="05020102010507070707" pitchFamily="18" charset="2"/>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Font typeface="Wingdings 2" panose="05020102010507070707" pitchFamily="18" charset="2"/>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Font typeface="Wingdings 2" panose="05020102010507070707" pitchFamily="18" charset="2"/>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folHlink"/>
        </a:buClr>
        <a:buFont typeface="Wingdings 2" panose="05020102010507070707" pitchFamily="18"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129.0.1.101/law?fn=chl394s052.txt&amp;term=2" TargetMode="External"/><Relationship Id="rId1" Type="http://schemas.openxmlformats.org/officeDocument/2006/relationships/hyperlink" Target="http://129.0.1.101/law?fn=chl394s052.txt&amp;dbt=chl"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Rot="1"/>
          </p:cNvSpPr>
          <p:nvPr>
            <p:ph type="title"/>
          </p:nvPr>
        </p:nvSpPr>
        <p:spPr>
          <a:xfrm>
            <a:off x="142875" y="0"/>
            <a:ext cx="8572500" cy="142875"/>
          </a:xfrm>
          <a:ln/>
        </p:spPr>
        <p:txBody>
          <a:bodyPr vert="horz" wrap="square" lIns="91440" tIns="45720" rIns="91440" bIns="45720" anchor="ctr"/>
          <a:p>
            <a:pPr eaLnBrk="1" hangingPunct="1"/>
            <a:endParaRPr lang="zh-CN" altLang="en-US" dirty="0"/>
          </a:p>
        </p:txBody>
      </p:sp>
      <p:sp>
        <p:nvSpPr>
          <p:cNvPr id="3075" name="Rectangle 3"/>
          <p:cNvSpPr>
            <a:spLocks noGrp="1" noRot="1"/>
          </p:cNvSpPr>
          <p:nvPr>
            <p:ph idx="1"/>
          </p:nvPr>
        </p:nvSpPr>
        <p:spPr>
          <a:xfrm>
            <a:off x="0" y="0"/>
            <a:ext cx="9144000" cy="6858000"/>
          </a:xfrm>
          <a:ln/>
        </p:spPr>
        <p:txBody>
          <a:bodyPr vert="horz" wrap="square" lIns="91440" tIns="45720" rIns="91440" bIns="45720" anchor="t"/>
          <a:p>
            <a:r>
              <a:rPr lang="zh-CN" altLang="en-US" sz="2500" b="1" dirty="0">
                <a:solidFill>
                  <a:schemeClr val="tx2"/>
                </a:solidFill>
              </a:rPr>
              <a:t>（二）司法上修正</a:t>
            </a:r>
            <a:endParaRPr lang="en-US" altLang="zh-CN" sz="2500" b="1" dirty="0">
              <a:solidFill>
                <a:schemeClr val="tx2"/>
              </a:solidFill>
            </a:endParaRPr>
          </a:p>
          <a:p>
            <a:r>
              <a:rPr lang="zh-CN" altLang="en-US" sz="2800" dirty="0"/>
              <a:t>寻衅滋事罪之解释规范</a:t>
            </a:r>
            <a:r>
              <a:rPr lang="zh-CN" altLang="zh-CN" sz="2800" dirty="0"/>
              <a:t>——</a:t>
            </a:r>
            <a:r>
              <a:rPr lang="zh-CN" altLang="en-US" sz="2800" dirty="0"/>
              <a:t>适用与认定规则</a:t>
            </a:r>
            <a:endParaRPr lang="en-US" altLang="zh-CN" sz="2800" dirty="0"/>
          </a:p>
          <a:p>
            <a:r>
              <a:rPr lang="en-US" altLang="zh-CN" sz="2800" b="1" dirty="0"/>
              <a:t> </a:t>
            </a:r>
            <a:r>
              <a:rPr lang="zh-CN" altLang="en-US" sz="2800" dirty="0"/>
              <a:t>（一）解释结论应符合罪状文义</a:t>
            </a:r>
            <a:endParaRPr lang="en-US" altLang="zh-CN" sz="2800" dirty="0"/>
          </a:p>
          <a:p>
            <a:pPr>
              <a:buNone/>
            </a:pPr>
            <a:r>
              <a:rPr lang="en-US" altLang="zh-CN" sz="2800" b="1" dirty="0"/>
              <a:t>    </a:t>
            </a:r>
            <a:r>
              <a:rPr lang="en-US" altLang="zh-CN" sz="2500" dirty="0"/>
              <a:t>1</a:t>
            </a:r>
            <a:r>
              <a:rPr lang="zh-CN" altLang="en-US" sz="2500" dirty="0"/>
              <a:t>、不得超过罪状表述的“可能含义”。</a:t>
            </a:r>
            <a:endParaRPr lang="en-US" altLang="zh-CN" sz="2500" dirty="0"/>
          </a:p>
          <a:p>
            <a:pPr>
              <a:buNone/>
            </a:pPr>
            <a:r>
              <a:rPr lang="en-US" altLang="zh-CN" sz="2500" dirty="0"/>
              <a:t>         </a:t>
            </a:r>
            <a:r>
              <a:rPr lang="zh-CN" altLang="en-US" sz="2500" b="1" dirty="0">
                <a:solidFill>
                  <a:schemeClr val="tx2"/>
                </a:solidFill>
              </a:rPr>
              <a:t>“可能含义”的客观标准就是：没有超出公众可预测的范围，可以为公众所预测和接受。这标准是坚持罪刑法定原则，保证公民对行为规范的可预期性的内在要求，已为学界普遍接受。</a:t>
            </a:r>
            <a:r>
              <a:rPr lang="en-US" altLang="zh-CN" sz="2800" dirty="0"/>
              <a:t> </a:t>
            </a:r>
            <a:r>
              <a:rPr lang="zh-CN" altLang="en-US" sz="1500" dirty="0"/>
              <a:t>应注意：（</a:t>
            </a:r>
            <a:r>
              <a:rPr lang="en-US" altLang="zh-CN" sz="1500" dirty="0"/>
              <a:t>1</a:t>
            </a:r>
            <a:r>
              <a:rPr lang="zh-CN" altLang="en-US" sz="1500" dirty="0"/>
              <a:t>）“公众”应指一般公众，以公众普遍意识和认知水平为评价标准，而不是以司法者个人，或案件当事人，或专家、学者、网络大</a:t>
            </a:r>
            <a:r>
              <a:rPr lang="en-US" altLang="zh-CN" sz="1500" dirty="0"/>
              <a:t>V</a:t>
            </a:r>
            <a:r>
              <a:rPr lang="zh-CN" altLang="en-US" sz="1500" dirty="0"/>
              <a:t>，或特殊少数人群的意识认知为准。</a:t>
            </a:r>
            <a:r>
              <a:rPr lang="zh-CN" altLang="en-US" sz="1600" dirty="0"/>
              <a:t> （</a:t>
            </a:r>
            <a:r>
              <a:rPr lang="en-US" altLang="zh-CN" sz="1600" dirty="0"/>
              <a:t>2</a:t>
            </a:r>
            <a:r>
              <a:rPr lang="zh-CN" altLang="en-US" sz="1600" dirty="0"/>
              <a:t>）“预测和接受”还应结合社会及公众认知发展现实水平进行判断，而不应仅限于立法当时的公众认知水平。因此，对于罪状用语字义范围以及表现形式的理解，也应随着社会发展而有所发展，并非一层不变的。例如，对于“购买”和“销售”的行为，在立法时很难预测当前网络电子商务的发展状态，对于“网络购销”的行为方式明显已超出立法当时公众的预期。而到了现在，网络购物已经成为公众普遍认知的商品购销方式。将“购买”和“销售”的含义解释包括“网络购销”的形式，是符合当前公众预期，能为公众所接受的。因此，认定是否超出字义可能含义，既不能单纯机械地陷于文字直译，也不能脱离字义地进行实质类推，应以行为时一般公众预期和接受范围为标准</a:t>
            </a:r>
            <a:r>
              <a:rPr lang="en-US" altLang="zh-CN" sz="1600" dirty="0"/>
              <a:t>.</a:t>
            </a:r>
            <a:endParaRPr lang="en-US" altLang="zh-CN" sz="1600" dirty="0"/>
          </a:p>
          <a:p>
            <a:pPr>
              <a:buNone/>
            </a:pPr>
            <a:r>
              <a:rPr lang="en-US" altLang="zh-CN" sz="2500" dirty="0"/>
              <a:t>     2</a:t>
            </a:r>
            <a:r>
              <a:rPr lang="zh-CN" altLang="en-US" sz="2500" dirty="0"/>
              <a:t>、不得凭经验总结任意增减犯罪构成要素</a:t>
            </a:r>
            <a:endParaRPr lang="en-US" altLang="zh-CN" sz="2500" dirty="0"/>
          </a:p>
          <a:p>
            <a:pPr>
              <a:buNone/>
            </a:pPr>
            <a:r>
              <a:rPr lang="en-US" altLang="zh-CN" sz="2500" dirty="0"/>
              <a:t>         </a:t>
            </a:r>
            <a:r>
              <a:rPr lang="zh-CN" altLang="en-US" sz="2500" dirty="0">
                <a:solidFill>
                  <a:schemeClr val="tx2"/>
                </a:solidFill>
              </a:rPr>
              <a:t>“流氓动机” “公共场所” “无事生非”</a:t>
            </a:r>
            <a:endParaRPr lang="en-US" altLang="zh-CN" sz="2500" dirty="0">
              <a:solidFill>
                <a:schemeClr val="tx2"/>
              </a:solidFill>
            </a:endParaRPr>
          </a:p>
          <a:p>
            <a:pPr>
              <a:buNone/>
            </a:pPr>
            <a:endParaRPr lang="en-US" altLang="zh-CN" sz="1500" b="1" dirty="0">
              <a:solidFill>
                <a:schemeClr val="tx2"/>
              </a:solidFill>
            </a:endParaRPr>
          </a:p>
        </p:txBody>
      </p:sp>
    </p:spTree>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3"/>
          <p:cNvSpPr>
            <a:spLocks noGrp="1" noRot="1"/>
          </p:cNvSpPr>
          <p:nvPr>
            <p:ph idx="1"/>
          </p:nvPr>
        </p:nvSpPr>
        <p:spPr>
          <a:xfrm>
            <a:off x="0" y="142875"/>
            <a:ext cx="9144000" cy="6572250"/>
          </a:xfrm>
          <a:ln/>
        </p:spPr>
        <p:txBody>
          <a:bodyPr vert="horz" wrap="square" lIns="91440" tIns="45720" rIns="91440" bIns="45720" anchor="t"/>
          <a:p>
            <a:pPr>
              <a:buNone/>
            </a:pPr>
            <a:r>
              <a:rPr lang="en-US" altLang="zh-CN" sz="2800" dirty="0"/>
              <a:t>  </a:t>
            </a:r>
            <a:endParaRPr lang="en-US" altLang="zh-CN" sz="2800" b="1" dirty="0">
              <a:solidFill>
                <a:srgbClr val="FF0000"/>
              </a:solidFill>
            </a:endParaRPr>
          </a:p>
          <a:p>
            <a:pPr>
              <a:buNone/>
            </a:pPr>
            <a:r>
              <a:rPr lang="en-US" altLang="zh-CN" sz="2800" dirty="0"/>
              <a:t> </a:t>
            </a:r>
            <a:r>
              <a:rPr lang="zh-CN" altLang="en-US" sz="2800" dirty="0"/>
              <a:t>（二）解释结论应当符合客体内容和范围</a:t>
            </a:r>
            <a:endParaRPr lang="en-US" altLang="zh-CN" sz="2800" dirty="0"/>
          </a:p>
          <a:p>
            <a:pPr>
              <a:buNone/>
            </a:pPr>
            <a:r>
              <a:rPr lang="en-US" altLang="zh-CN" sz="2800" dirty="0"/>
              <a:t>     1</a:t>
            </a:r>
            <a:r>
              <a:rPr lang="zh-CN" altLang="en-US" sz="2800" dirty="0"/>
              <a:t>、结合客体内容解释构成要件</a:t>
            </a:r>
            <a:endParaRPr lang="en-US" altLang="zh-CN" sz="2800" dirty="0"/>
          </a:p>
          <a:p>
            <a:pPr>
              <a:buNone/>
            </a:pPr>
            <a:r>
              <a:rPr lang="en-US" altLang="zh-CN" sz="2800" dirty="0"/>
              <a:t>         </a:t>
            </a:r>
            <a:r>
              <a:rPr lang="zh-CN" altLang="en-US" sz="2000" b="1" dirty="0">
                <a:solidFill>
                  <a:schemeClr val="tx2"/>
                </a:solidFill>
              </a:rPr>
              <a:t>行为类型</a:t>
            </a:r>
            <a:r>
              <a:rPr lang="zh-CN" altLang="en-US" sz="2000" dirty="0"/>
              <a:t>反映对客体的侵害性。即，所解释的结论行为针对的对象、侵害权益和危害功能等方面符合该法益范围和内容。</a:t>
            </a:r>
            <a:endParaRPr lang="en-US" altLang="zh-CN" sz="2000" dirty="0"/>
          </a:p>
          <a:p>
            <a:pPr>
              <a:buNone/>
            </a:pPr>
            <a:r>
              <a:rPr lang="en-US" altLang="zh-CN" sz="2000" dirty="0"/>
              <a:t>            </a:t>
            </a:r>
            <a:r>
              <a:rPr lang="zh-CN" altLang="en-US" sz="2000" b="1" dirty="0">
                <a:solidFill>
                  <a:schemeClr val="tx2"/>
                </a:solidFill>
              </a:rPr>
              <a:t>罪量要件</a:t>
            </a:r>
            <a:r>
              <a:rPr lang="zh-CN" altLang="en-US" sz="2000" dirty="0"/>
              <a:t>的解释能反映本行为类型对客体侵害程度。即，对寻衅滋事罪罪状中的“情节恶劣”、“情节严重”、“严重混乱”的解释内容和结论，应当能反映本类型行为对本罪客体侵害的危害程度或侵害的罪过程度。</a:t>
            </a:r>
            <a:r>
              <a:rPr lang="zh-CN" altLang="en-US" sz="2000" b="1" dirty="0">
                <a:solidFill>
                  <a:srgbClr val="FF0000"/>
                </a:solidFill>
              </a:rPr>
              <a:t>程度必须达到“扰乱社会公共最基本秩序”的程度。</a:t>
            </a:r>
            <a:endParaRPr lang="en-US" altLang="zh-CN" sz="2000" b="1" dirty="0">
              <a:solidFill>
                <a:srgbClr val="FF0000"/>
              </a:solidFill>
            </a:endParaRPr>
          </a:p>
          <a:p>
            <a:pPr>
              <a:buNone/>
            </a:pPr>
            <a:r>
              <a:rPr lang="en-US" altLang="zh-CN" sz="2000" b="1" dirty="0">
                <a:solidFill>
                  <a:srgbClr val="FF0000"/>
                </a:solidFill>
              </a:rPr>
              <a:t>        </a:t>
            </a:r>
            <a:r>
              <a:rPr lang="en-US" altLang="zh-CN" sz="2800" dirty="0"/>
              <a:t>2. </a:t>
            </a:r>
            <a:r>
              <a:rPr lang="zh-CN" altLang="en-US" sz="2800" dirty="0"/>
              <a:t>不能脱离客体进行符合性判断。</a:t>
            </a:r>
            <a:endParaRPr lang="en-US" altLang="zh-CN" sz="2800" dirty="0"/>
          </a:p>
          <a:p>
            <a:pPr>
              <a:buNone/>
            </a:pPr>
            <a:r>
              <a:rPr lang="en-US" altLang="zh-CN" sz="2800" dirty="0"/>
              <a:t>         </a:t>
            </a:r>
            <a:r>
              <a:rPr lang="zh-CN" altLang="en-US" sz="2000" dirty="0"/>
              <a:t>（</a:t>
            </a:r>
            <a:r>
              <a:rPr lang="en-US" altLang="zh-CN" sz="2000" dirty="0"/>
              <a:t>1</a:t>
            </a:r>
            <a:r>
              <a:rPr lang="zh-CN" altLang="en-US" sz="2000" dirty="0"/>
              <a:t>）在对案件抽象时，不仅要进行行为类型的抽象，还应进行客体抽象，即对案件中受侵犯的法益内容进行概括、明确；（</a:t>
            </a:r>
            <a:r>
              <a:rPr lang="en-US" altLang="zh-CN" sz="2000" dirty="0"/>
              <a:t>2</a:t>
            </a:r>
            <a:r>
              <a:rPr lang="zh-CN" altLang="en-US" sz="2000" dirty="0"/>
              <a:t>）确定受侵犯法益与案件行为类型的因果关系。</a:t>
            </a:r>
            <a:r>
              <a:rPr lang="zh-CN" altLang="en-US" sz="1500" dirty="0"/>
              <a:t>如，在“方舟子遇袭案”中，虽然案件的发生造成了广泛社会关注和反向，给社会秩序造成了不良影响。但这影响是由行为人的袭击行为所直接造成，还是由于舆论、民情等因素介入而扩大，在该案判决中似乎并未予以确定；</a:t>
            </a:r>
            <a:r>
              <a:rPr lang="zh-CN" altLang="en-US" sz="2000" dirty="0"/>
              <a:t>（</a:t>
            </a:r>
            <a:r>
              <a:rPr lang="en-US" altLang="zh-CN" sz="2000" dirty="0"/>
              <a:t>3</a:t>
            </a:r>
            <a:r>
              <a:rPr lang="zh-CN" altLang="en-US" sz="2000" dirty="0"/>
              <a:t>）在进行行为类型比对时，还要进行客体比对。</a:t>
            </a:r>
            <a:endParaRPr lang="en-US" altLang="zh-CN" sz="2000" dirty="0"/>
          </a:p>
        </p:txBody>
      </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3"/>
          <p:cNvSpPr>
            <a:spLocks noGrp="1" noRot="1"/>
          </p:cNvSpPr>
          <p:nvPr>
            <p:ph idx="1"/>
          </p:nvPr>
        </p:nvSpPr>
        <p:spPr>
          <a:xfrm>
            <a:off x="0" y="142875"/>
            <a:ext cx="9144000" cy="6572250"/>
          </a:xfrm>
          <a:ln/>
        </p:spPr>
        <p:txBody>
          <a:bodyPr vert="horz" wrap="square" lIns="91440" tIns="45720" rIns="91440" bIns="45720" anchor="t"/>
          <a:p>
            <a:pPr>
              <a:buNone/>
            </a:pPr>
            <a:r>
              <a:rPr lang="en-US" altLang="zh-CN" sz="2800" dirty="0"/>
              <a:t>  </a:t>
            </a:r>
            <a:endParaRPr lang="en-US" altLang="zh-CN" sz="2800" b="1" dirty="0">
              <a:solidFill>
                <a:srgbClr val="FF0000"/>
              </a:solidFill>
            </a:endParaRPr>
          </a:p>
          <a:p>
            <a:pPr>
              <a:buNone/>
            </a:pPr>
            <a:r>
              <a:rPr lang="en-US" altLang="zh-CN" sz="2800" dirty="0"/>
              <a:t> </a:t>
            </a:r>
            <a:r>
              <a:rPr lang="zh-CN" altLang="en-US" sz="2800" dirty="0"/>
              <a:t>（三）全面准确地概括和抽象案件事实</a:t>
            </a:r>
            <a:endParaRPr lang="en-US" altLang="zh-CN" sz="2800" dirty="0"/>
          </a:p>
          <a:p>
            <a:pPr>
              <a:buNone/>
            </a:pPr>
            <a:r>
              <a:rPr lang="en-US" altLang="zh-CN" sz="2800" dirty="0"/>
              <a:t>  </a:t>
            </a:r>
            <a:r>
              <a:rPr lang="zh-CN" altLang="en-US" sz="2800" dirty="0"/>
              <a:t>（四）以实质解释入罪，必须同时符合形式解释</a:t>
            </a:r>
            <a:endParaRPr lang="en-US" altLang="zh-CN" sz="2800" dirty="0"/>
          </a:p>
          <a:p>
            <a:pPr>
              <a:buNone/>
            </a:pPr>
            <a:r>
              <a:rPr lang="en-US" altLang="zh-CN" sz="2800" dirty="0"/>
              <a:t>     1</a:t>
            </a:r>
            <a:r>
              <a:rPr lang="zh-CN" altLang="en-US" sz="2800" dirty="0"/>
              <a:t>、以“种属关系”推理入罪，以立法类型可包含形式为限。</a:t>
            </a:r>
            <a:endParaRPr lang="en-US" altLang="zh-CN" sz="2800" dirty="0"/>
          </a:p>
          <a:p>
            <a:pPr>
              <a:buNone/>
            </a:pPr>
            <a:r>
              <a:rPr lang="en-US" altLang="zh-CN" sz="2300" dirty="0"/>
              <a:t>          </a:t>
            </a:r>
            <a:r>
              <a:rPr lang="zh-CN" altLang="en-US" sz="2300" b="1" dirty="0">
                <a:solidFill>
                  <a:schemeClr val="tx2"/>
                </a:solidFill>
              </a:rPr>
              <a:t>从“铁锥偷偷扎人”整体行为表征上看，将其解释为“殴打”、“起哄闹事”不宜为公众所理解和接受。但如果是上述交叉关系中的重合情形，则可以作出符合性判断的。因为，在公共场所公然、大肆地用铁锥连轧数人，以引起公众恐慌，制造混乱，虽然高声呼喊、谩骂、挑拨、拱火等常规、常见的起哄闹事方式不同，但从整个行为形式及表证来看，将其解释为变相的“起哄闹事”，并不超出公众的预期，能为一般公众所接受。所以，在运用“种属关系”进行对比推断时，必须对两种行为类型的整体形式表征进行比较。如果事实行为类型能够为法定行为类型所包含，将之解释为法定行为类型未超出公众可预期，能为公众所接受的，才能作出符合性判断。</a:t>
            </a:r>
            <a:endParaRPr lang="en-US" altLang="zh-CN" sz="2300" b="1" dirty="0">
              <a:solidFill>
                <a:schemeClr val="tx2"/>
              </a:solidFill>
            </a:endParaRP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3"/>
          <p:cNvSpPr>
            <a:spLocks noGrp="1" noRot="1"/>
          </p:cNvSpPr>
          <p:nvPr>
            <p:ph idx="1"/>
          </p:nvPr>
        </p:nvSpPr>
        <p:spPr>
          <a:xfrm>
            <a:off x="0" y="0"/>
            <a:ext cx="9144000" cy="6572250"/>
          </a:xfrm>
          <a:ln/>
        </p:spPr>
        <p:txBody>
          <a:bodyPr vert="horz" wrap="square" lIns="91440" tIns="45720" rIns="91440" bIns="45720" anchor="t"/>
          <a:p>
            <a:pPr>
              <a:buNone/>
            </a:pPr>
            <a:r>
              <a:rPr lang="en-US" altLang="zh-CN" sz="2800" dirty="0"/>
              <a:t>  </a:t>
            </a:r>
            <a:endParaRPr lang="en-US" altLang="zh-CN" sz="2800" b="1" dirty="0">
              <a:solidFill>
                <a:srgbClr val="FF0000"/>
              </a:solidFill>
            </a:endParaRPr>
          </a:p>
          <a:p>
            <a:pPr>
              <a:buNone/>
            </a:pPr>
            <a:r>
              <a:rPr lang="en-US" altLang="zh-CN" sz="2800" dirty="0"/>
              <a:t> </a:t>
            </a:r>
            <a:r>
              <a:rPr lang="en-US" altLang="zh-CN" sz="2400" dirty="0"/>
              <a:t>2</a:t>
            </a:r>
            <a:r>
              <a:rPr lang="zh-CN" altLang="en-US" sz="2400" dirty="0"/>
              <a:t>、以“举轻以明重”推理入罪，必须符合文义范围要求 </a:t>
            </a:r>
            <a:endParaRPr lang="en-US" altLang="zh-CN" sz="2400" dirty="0"/>
          </a:p>
          <a:p>
            <a:pPr>
              <a:buNone/>
            </a:pPr>
            <a:r>
              <a:rPr lang="en-US" altLang="zh-CN" sz="2000" dirty="0"/>
              <a:t>         </a:t>
            </a:r>
            <a:r>
              <a:rPr lang="zh-CN" altLang="en-US" sz="1800" dirty="0">
                <a:solidFill>
                  <a:schemeClr val="tx2"/>
                </a:solidFill>
              </a:rPr>
              <a:t>首先，案件事实行为类型与法定行为类型的轻重对比，不能仅从抽象意义上的社会危害性的轻重进行对比，必须进行客体比较，即具体法益的比较。要将该案件行为类型纳入寻衅滋事罪处理，其侵犯的法益必须与寻衅滋事罪针对的法益内容相符，至少应包含有寻衅滋事罪侵犯的基本法益内容。如果案件行为没有侵犯这基本法益，仅仅是行为整体社会危害性或行为人的主观恶性较之寻衅滋事罪大，则不能将之适用寻衅滋事罪。如果构成其他犯罪，可以其他犯罪论处。其次，案件行为类型不仅在实质危害性上较之规范行为类型重，而且行为形式要与规范行为相符，至少没有超出罪状行为表述可以或可能包含的行为形式范围。</a:t>
            </a:r>
            <a:endParaRPr lang="en-US" altLang="zh-CN" sz="1800" dirty="0">
              <a:solidFill>
                <a:schemeClr val="tx2"/>
              </a:solidFill>
            </a:endParaRPr>
          </a:p>
          <a:p>
            <a:pPr>
              <a:buNone/>
            </a:pPr>
            <a:r>
              <a:rPr lang="en-US" altLang="zh-CN" sz="1800" dirty="0"/>
              <a:t>            </a:t>
            </a:r>
            <a:endParaRPr lang="en-US" altLang="zh-CN" sz="1800" dirty="0"/>
          </a:p>
          <a:p>
            <a:pPr>
              <a:buNone/>
            </a:pPr>
            <a:r>
              <a:rPr lang="en-US" altLang="zh-CN" sz="1800" dirty="0"/>
              <a:t>            </a:t>
            </a:r>
            <a:r>
              <a:rPr lang="zh-CN" altLang="en-US" sz="1800" dirty="0"/>
              <a:t>以“强拿硬要”型寻衅滋事为例。常见的拿别人摊铺上的商品强行不给钱，吃饭强行不结帐，俗成“吃霸王餐”等行为都属于“强拿硬要”范围。那么将“强行逼迫出租车运营后不给钱”、“强行逼迫他人提供按摩服务后不给钱”等行为解释为“强拿硬要”，应该没有超出一般公众的预期和可接受范围。</a:t>
            </a:r>
            <a:endParaRPr lang="en-US" altLang="zh-CN" sz="1800" dirty="0"/>
          </a:p>
          <a:p>
            <a:pPr>
              <a:buNone/>
            </a:pPr>
            <a:r>
              <a:rPr lang="en-US" altLang="zh-CN" sz="1800" dirty="0"/>
              <a:t>           </a:t>
            </a:r>
            <a:r>
              <a:rPr lang="zh-CN" altLang="en-US" sz="1800" dirty="0"/>
              <a:t>但是，如果将“强迫卖淫女提供卖淫服务后支付嫖资”也解释为“强拿硬要”，虽然社会危害性较之前者明显重，但从行为形式上超出了一般公众的预期和可接受范围，且其侵犯的法益也与本罪客体内容不符。</a:t>
            </a:r>
            <a:endParaRPr lang="en-US" altLang="zh-CN" sz="1800" b="1" dirty="0">
              <a:solidFill>
                <a:schemeClr val="tx2"/>
              </a:solidFill>
            </a:endParaRPr>
          </a:p>
        </p:txBody>
      </p:sp>
    </p:spTree>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3"/>
          <p:cNvSpPr>
            <a:spLocks noGrp="1" noRot="1"/>
          </p:cNvSpPr>
          <p:nvPr>
            <p:ph idx="1"/>
          </p:nvPr>
        </p:nvSpPr>
        <p:spPr>
          <a:xfrm>
            <a:off x="0" y="0"/>
            <a:ext cx="9144000" cy="6572250"/>
          </a:xfrm>
          <a:ln/>
        </p:spPr>
        <p:txBody>
          <a:bodyPr vert="horz" wrap="square" lIns="91440" tIns="45720" rIns="91440" bIns="45720" anchor="t"/>
          <a:p>
            <a:pPr>
              <a:buNone/>
            </a:pPr>
            <a:r>
              <a:rPr lang="en-US" altLang="zh-CN" sz="2800" dirty="0"/>
              <a:t>  </a:t>
            </a:r>
            <a:endParaRPr lang="en-US" altLang="zh-CN" sz="2800" b="1" dirty="0">
              <a:solidFill>
                <a:srgbClr val="FF0000"/>
              </a:solidFill>
            </a:endParaRPr>
          </a:p>
          <a:p>
            <a:pPr>
              <a:buNone/>
            </a:pPr>
            <a:r>
              <a:rPr lang="en-US" altLang="zh-CN" sz="2800" dirty="0"/>
              <a:t> </a:t>
            </a:r>
            <a:r>
              <a:rPr lang="en-US" altLang="zh-CN" sz="2400" dirty="0"/>
              <a:t>3</a:t>
            </a:r>
            <a:r>
              <a:rPr lang="zh-CN" altLang="en-US" sz="2400" dirty="0"/>
              <a:t>、“以刑制罪”调整罪名时，必须以构成要件符合性为前提</a:t>
            </a:r>
            <a:endParaRPr lang="en-US" altLang="zh-CN" sz="2400" dirty="0"/>
          </a:p>
          <a:p>
            <a:pPr>
              <a:buNone/>
            </a:pPr>
            <a:r>
              <a:rPr lang="en-US" altLang="zh-CN" sz="2000" dirty="0"/>
              <a:t>           </a:t>
            </a:r>
            <a:r>
              <a:rPr lang="zh-CN" altLang="en-US" sz="2000" dirty="0"/>
              <a:t>以“以刑制罪”的逆向定罪规则，必须以构成要件符合性为前提。实践中，如果发现量刑明显失衡，认为需要更换罪名适用时，</a:t>
            </a:r>
            <a:r>
              <a:rPr lang="zh-CN" altLang="en-US" sz="2000" b="1" dirty="0">
                <a:solidFill>
                  <a:schemeClr val="tx2"/>
                </a:solidFill>
              </a:rPr>
              <a:t>必须保证案件行为类型与新替换罪名的犯罪构成要相符，不能为了达到适用效果而强行替换。</a:t>
            </a:r>
            <a:r>
              <a:rPr lang="zh-CN" altLang="en-US" sz="2000" dirty="0"/>
              <a:t>特别是要替换适用寻衅滋事罪时，不仅行为侵害的法益内容与寻衅滋事罪的基本客体相符，而且</a:t>
            </a:r>
            <a:r>
              <a:rPr lang="zh-CN" altLang="en-US" sz="2000" b="1" dirty="0">
                <a:solidFill>
                  <a:schemeClr val="tx2"/>
                </a:solidFill>
              </a:rPr>
              <a:t>行为类型也要与寻衅滋事行为构成要件，不能超过法定的寻衅滋事罪行为类型</a:t>
            </a:r>
            <a:r>
              <a:rPr lang="zh-CN" altLang="en-US" sz="2000" dirty="0"/>
              <a:t>。</a:t>
            </a:r>
            <a:endParaRPr lang="en-US" altLang="zh-CN" sz="2000" dirty="0"/>
          </a:p>
          <a:p>
            <a:pPr>
              <a:buNone/>
            </a:pPr>
            <a:r>
              <a:rPr lang="en-US" altLang="zh-CN" sz="2000" dirty="0"/>
              <a:t>             </a:t>
            </a:r>
            <a:r>
              <a:rPr lang="zh-CN" altLang="en-US" sz="2000" dirty="0"/>
              <a:t>首先，对于案件行为的量刑结果和预期评估、预判结果，</a:t>
            </a:r>
            <a:r>
              <a:rPr lang="zh-CN" altLang="en-US" sz="2000" b="1" dirty="0">
                <a:solidFill>
                  <a:schemeClr val="tx2"/>
                </a:solidFill>
              </a:rPr>
              <a:t>应以行为本身的社会危害性为根据。不能受社会舆论、政治压力、情感干扰等案外因素所影响，</a:t>
            </a:r>
            <a:r>
              <a:rPr lang="zh-CN" altLang="en-US" sz="2000" dirty="0"/>
              <a:t>也不能以行为人的身份、历史表现、社会阶层群体归属等个体因素不同作为特殊评判。不能为了实现一般惩戒效果，传达严惩信号或政策而替换罪名，为了重罚而重判；</a:t>
            </a:r>
            <a:endParaRPr lang="en-US" altLang="zh-CN" sz="2000" dirty="0"/>
          </a:p>
          <a:p>
            <a:pPr>
              <a:buNone/>
            </a:pPr>
            <a:r>
              <a:rPr lang="en-US" altLang="zh-CN" sz="2000" dirty="0"/>
              <a:t>              </a:t>
            </a:r>
            <a:r>
              <a:rPr lang="zh-CN" altLang="en-US" sz="2000" dirty="0"/>
              <a:t>其次，不能仅从法益侵害角度，即客体要件进行符合性判断，还要对行为形式和类型进行符合性判断。保证案件行为类型没有超出法定寻衅滋事类型可包含的行为形式，</a:t>
            </a:r>
            <a:r>
              <a:rPr lang="zh-CN" altLang="en-US" sz="2000" b="1" dirty="0">
                <a:solidFill>
                  <a:schemeClr val="tx2"/>
                </a:solidFill>
              </a:rPr>
              <a:t>将其纳入寻衅滋事行为类型，没有超出公众预期，能为一般公众所接受。</a:t>
            </a:r>
            <a:endParaRPr lang="en-US" altLang="zh-CN" sz="2000" b="1" dirty="0">
              <a:solidFill>
                <a:schemeClr val="tx2"/>
              </a:solidFill>
            </a:endParaRPr>
          </a:p>
        </p:txBody>
      </p:sp>
    </p:spTree>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Rot="1"/>
          </p:cNvSpPr>
          <p:nvPr>
            <p:ph type="title"/>
          </p:nvPr>
        </p:nvSpPr>
        <p:spPr>
          <a:xfrm>
            <a:off x="142875" y="0"/>
            <a:ext cx="8572500" cy="142875"/>
          </a:xfrm>
          <a:ln/>
        </p:spPr>
        <p:txBody>
          <a:bodyPr vert="horz" wrap="square" lIns="91440" tIns="45720" rIns="91440" bIns="45720" anchor="ctr"/>
          <a:p>
            <a:pPr eaLnBrk="1" hangingPunct="1"/>
            <a:endParaRPr lang="zh-CN" altLang="en-US" dirty="0"/>
          </a:p>
        </p:txBody>
      </p:sp>
      <p:sp>
        <p:nvSpPr>
          <p:cNvPr id="8195" name="Rectangle 3"/>
          <p:cNvSpPr>
            <a:spLocks noGrp="1" noRot="1"/>
          </p:cNvSpPr>
          <p:nvPr>
            <p:ph idx="1"/>
          </p:nvPr>
        </p:nvSpPr>
        <p:spPr>
          <a:xfrm>
            <a:off x="0" y="0"/>
            <a:ext cx="9144000" cy="6858000"/>
          </a:xfrm>
          <a:ln/>
        </p:spPr>
        <p:txBody>
          <a:bodyPr vert="horz" wrap="square" lIns="91440" tIns="45720" rIns="91440" bIns="45720" anchor="t"/>
          <a:p>
            <a:pPr>
              <a:buNone/>
            </a:pPr>
            <a:endParaRPr lang="en-US" altLang="zh-CN" sz="1600" dirty="0"/>
          </a:p>
          <a:p>
            <a:pPr>
              <a:buNone/>
            </a:pPr>
            <a:endParaRPr lang="en-US" altLang="zh-CN" sz="1600" dirty="0"/>
          </a:p>
          <a:p>
            <a:pPr>
              <a:buNone/>
            </a:pPr>
            <a:endParaRPr lang="en-US" altLang="zh-CN" sz="1600" dirty="0"/>
          </a:p>
          <a:p>
            <a:pPr>
              <a:buNone/>
            </a:pPr>
            <a:endParaRPr lang="en-US" altLang="zh-CN" sz="1600" dirty="0"/>
          </a:p>
          <a:p>
            <a:pPr>
              <a:buNone/>
            </a:pPr>
            <a:endParaRPr lang="en-US" altLang="zh-CN" sz="1600" dirty="0"/>
          </a:p>
          <a:p>
            <a:pPr>
              <a:buNone/>
            </a:pPr>
            <a:r>
              <a:rPr lang="en-US" altLang="zh-CN" b="1" dirty="0">
                <a:solidFill>
                  <a:schemeClr val="tx2"/>
                </a:solidFill>
              </a:rPr>
              <a:t>         </a:t>
            </a:r>
            <a:r>
              <a:rPr lang="zh-CN" altLang="en-US" b="1" dirty="0">
                <a:solidFill>
                  <a:schemeClr val="tx2"/>
                </a:solidFill>
              </a:rPr>
              <a:t>从行为类型和客体内容两方面进行符合性判断，文义形式和危害实质都要符合，是对寻衅滋事罪进行解释、适用和认定的总原则。坚持罪刑法定原则与罪责刑相适应原则并重，在保证形式正义的基础上追求实质正义，是根本适用理念。</a:t>
            </a:r>
            <a:endParaRPr lang="en-US" altLang="zh-CN" b="1" dirty="0">
              <a:solidFill>
                <a:schemeClr val="tx2"/>
              </a:solidFill>
            </a:endParaRPr>
          </a:p>
          <a:p>
            <a:pPr>
              <a:buNone/>
            </a:pPr>
            <a:r>
              <a:rPr lang="en-US" altLang="zh-CN" b="1" dirty="0">
                <a:solidFill>
                  <a:schemeClr val="tx2"/>
                </a:solidFill>
              </a:rPr>
              <a:t>                    (</a:t>
            </a:r>
            <a:r>
              <a:rPr lang="zh-CN" altLang="en-US" b="1" dirty="0">
                <a:solidFill>
                  <a:schemeClr val="tx2"/>
                </a:solidFill>
              </a:rPr>
              <a:t>围墙与守卫的关系</a:t>
            </a:r>
            <a:r>
              <a:rPr lang="en-US" altLang="zh-CN" b="1" dirty="0">
                <a:solidFill>
                  <a:schemeClr val="tx2"/>
                </a:solidFill>
              </a:rPr>
              <a:t>)</a:t>
            </a:r>
            <a:endParaRPr lang="en-US" altLang="zh-CN" b="1" dirty="0">
              <a:solidFill>
                <a:schemeClr val="tx2"/>
              </a:solidFill>
            </a:endParaRPr>
          </a:p>
        </p:txBody>
      </p:sp>
    </p:spTree>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2050" name="Rectangle 2"/>
          <p:cNvSpPr>
            <a:spLocks noGrp="1" noRot="1"/>
          </p:cNvSpPr>
          <p:nvPr>
            <p:ph type="ctrTitle"/>
          </p:nvPr>
        </p:nvSpPr>
        <p:spPr>
          <a:ln/>
        </p:spPr>
        <p:txBody>
          <a:bodyPr vert="horz" wrap="square" lIns="91440" tIns="45720" rIns="91440" bIns="45720" anchor="ctr"/>
          <a:p>
            <a:pPr>
              <a:buClrTx/>
              <a:buSzTx/>
              <a:buFontTx/>
            </a:pPr>
            <a:r>
              <a:rPr lang="zh-CN" altLang="en-US" dirty="0">
                <a:latin typeface="+mj-lt"/>
                <a:ea typeface="+mj-ea"/>
                <a:cs typeface="+mj-cs"/>
              </a:rPr>
              <a:t>寻衅滋事罪的客体及行为类型解析</a:t>
            </a:r>
            <a:endParaRPr lang="zh-CN" altLang="en-US" dirty="0">
              <a:latin typeface="+mj-lt"/>
              <a:ea typeface="+mj-ea"/>
              <a:cs typeface="+mj-cs"/>
            </a:endParaRPr>
          </a:p>
        </p:txBody>
      </p:sp>
      <p:sp>
        <p:nvSpPr>
          <p:cNvPr id="9219" name="Rectangle 3"/>
          <p:cNvSpPr>
            <a:spLocks noGrp="1" noRot="1"/>
          </p:cNvSpPr>
          <p:nvPr>
            <p:ph type="subTitle" idx="1"/>
          </p:nvPr>
        </p:nvSpPr>
        <p:spPr>
          <a:ln/>
        </p:spPr>
        <p:txBody>
          <a:bodyPr vert="horz" wrap="square" lIns="91440" tIns="45720" rIns="91440" bIns="45720" anchor="t"/>
          <a:p>
            <a:pPr>
              <a:buSzPct val="85000"/>
            </a:pPr>
            <a:r>
              <a:rPr lang="en-US" altLang="zh-CN" dirty="0">
                <a:latin typeface="+mn-lt"/>
                <a:ea typeface="+mn-ea"/>
                <a:cs typeface="+mn-cs"/>
              </a:rPr>
              <a:t>——《</a:t>
            </a:r>
            <a:r>
              <a:rPr lang="zh-CN" altLang="en-US" dirty="0">
                <a:latin typeface="+mn-lt"/>
                <a:ea typeface="+mn-ea"/>
                <a:cs typeface="+mn-cs"/>
              </a:rPr>
              <a:t>寻衅滋事罪的边与界</a:t>
            </a:r>
            <a:r>
              <a:rPr lang="en-US" altLang="zh-CN" dirty="0">
                <a:latin typeface="+mn-lt"/>
                <a:ea typeface="+mn-ea"/>
                <a:cs typeface="+mn-cs"/>
              </a:rPr>
              <a:t>》</a:t>
            </a:r>
            <a:r>
              <a:rPr lang="zh-CN" altLang="en-US" dirty="0">
                <a:latin typeface="+mn-lt"/>
                <a:ea typeface="+mn-ea"/>
                <a:cs typeface="+mn-cs"/>
              </a:rPr>
              <a:t>第五至八章</a:t>
            </a:r>
            <a:endParaRPr lang="zh-CN" altLang="en-US" dirty="0">
              <a:latin typeface="+mn-lt"/>
              <a:ea typeface="+mn-ea"/>
              <a:cs typeface="+mn-cs"/>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4" fill="hold" grpId="0" nodeType="clickEffect">
                                  <p:stCondLst>
                                    <p:cond delay="0"/>
                                  </p:stCondLst>
                                  <p:childTnLst>
                                    <p:animEffect transition="out" filter="wheel(4)">
                                      <p:cBhvr>
                                        <p:cTn id="6" dur="2000"/>
                                        <p:tgtEl>
                                          <p:spTgt spid="2050"/>
                                        </p:tgtEl>
                                      </p:cBhvr>
                                    </p:animEffect>
                                    <p:set>
                                      <p:cBhvr>
                                        <p:cTn id="7" dur="1" fill="hold">
                                          <p:stCondLst>
                                            <p:cond delay="19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0243" name="内容占位符 2"/>
          <p:cNvSpPr>
            <a:spLocks noGrp="1"/>
          </p:cNvSpPr>
          <p:nvPr>
            <p:ph idx="1"/>
          </p:nvPr>
        </p:nvSpPr>
        <p:spPr>
          <a:xfrm>
            <a:off x="214313" y="285750"/>
            <a:ext cx="8643937" cy="6572250"/>
          </a:xfrm>
          <a:ln/>
        </p:spPr>
        <p:txBody>
          <a:bodyPr vert="horz" wrap="square" lIns="91440" tIns="45720" rIns="91440" bIns="45720" anchor="t"/>
          <a:p>
            <a:r>
              <a:rPr lang="en-US" altLang="zh-CN" dirty="0">
                <a:solidFill>
                  <a:schemeClr val="tx2"/>
                </a:solidFill>
              </a:rPr>
              <a:t>               </a:t>
            </a:r>
            <a:r>
              <a:rPr lang="zh-CN" altLang="en-US" dirty="0">
                <a:solidFill>
                  <a:schemeClr val="tx2"/>
                </a:solidFill>
              </a:rPr>
              <a:t>第一节    寻衅滋事的客体研究</a:t>
            </a:r>
            <a:endParaRPr lang="en-US" altLang="zh-CN" dirty="0">
              <a:solidFill>
                <a:schemeClr val="tx2"/>
              </a:solidFill>
            </a:endParaRPr>
          </a:p>
          <a:p>
            <a:pPr>
              <a:buNone/>
            </a:pPr>
            <a:r>
              <a:rPr lang="en-US" altLang="zh-CN" dirty="0">
                <a:solidFill>
                  <a:schemeClr val="tx2"/>
                </a:solidFill>
              </a:rPr>
              <a:t>  </a:t>
            </a:r>
            <a:endParaRPr lang="en-US" altLang="zh-CN" dirty="0">
              <a:solidFill>
                <a:schemeClr val="tx2"/>
              </a:solidFill>
            </a:endParaRPr>
          </a:p>
          <a:p>
            <a:pPr>
              <a:buNone/>
            </a:pPr>
            <a:r>
              <a:rPr lang="zh-CN" altLang="en-US" dirty="0">
                <a:solidFill>
                  <a:schemeClr val="tx2"/>
                </a:solidFill>
              </a:rPr>
              <a:t>一、客体争论</a:t>
            </a:r>
            <a:endParaRPr lang="en-US" altLang="zh-CN" dirty="0">
              <a:solidFill>
                <a:schemeClr val="tx2"/>
              </a:solidFill>
            </a:endParaRPr>
          </a:p>
          <a:p>
            <a:pPr>
              <a:buNone/>
            </a:pPr>
            <a:r>
              <a:rPr lang="en-US" altLang="zh-CN" dirty="0">
                <a:solidFill>
                  <a:schemeClr val="tx2"/>
                </a:solidFill>
              </a:rPr>
              <a:t>     </a:t>
            </a:r>
            <a:r>
              <a:rPr lang="en-US" altLang="zh-CN" sz="2500" dirty="0"/>
              <a:t>1.</a:t>
            </a:r>
            <a:r>
              <a:rPr lang="zh-CN" altLang="zh-CN" sz="2500" dirty="0"/>
              <a:t> “</a:t>
            </a:r>
            <a:r>
              <a:rPr lang="zh-CN" altLang="en-US" sz="2500" dirty="0"/>
              <a:t>单一客体说”</a:t>
            </a:r>
            <a:r>
              <a:rPr lang="en-US" altLang="zh-CN" sz="2500" dirty="0"/>
              <a:t>.</a:t>
            </a:r>
            <a:r>
              <a:rPr lang="zh-CN" altLang="en-US" sz="2500" dirty="0"/>
              <a:t>认为寻衅滋事罪只有一个客体，即只侵犯一种法益。包括：社会秩序说、社会管理秩序说、社会公共秩序说、社会风尚说、社会治安管理秩序说。</a:t>
            </a:r>
            <a:endParaRPr lang="en-US" altLang="zh-CN" sz="2500" dirty="0"/>
          </a:p>
          <a:p>
            <a:pPr>
              <a:buNone/>
            </a:pPr>
            <a:r>
              <a:rPr lang="en-US" altLang="zh-CN" sz="2500" dirty="0"/>
              <a:t>       2</a:t>
            </a:r>
            <a:r>
              <a:rPr lang="zh-CN" altLang="en-US" sz="2500" dirty="0"/>
              <a:t>、复杂客体说。认为寻衅滋事罪的客体是复杂客体，不仅只有一个客体。</a:t>
            </a:r>
            <a:endParaRPr lang="en-US" altLang="zh-CN" sz="2500" dirty="0"/>
          </a:p>
          <a:p>
            <a:pPr>
              <a:buNone/>
            </a:pPr>
            <a:r>
              <a:rPr lang="en-US" altLang="zh-CN" sz="2500" dirty="0"/>
              <a:t>            </a:t>
            </a:r>
            <a:r>
              <a:rPr lang="zh-CN" altLang="en-US" sz="2500" dirty="0"/>
              <a:t>“公共秩序</a:t>
            </a:r>
            <a:r>
              <a:rPr lang="en-US" altLang="zh-CN" sz="2500" dirty="0"/>
              <a:t>+</a:t>
            </a:r>
            <a:r>
              <a:rPr lang="zh-CN" altLang="en-US" sz="2500" dirty="0"/>
              <a:t>人身财产权利”说、“社会风尚</a:t>
            </a:r>
            <a:r>
              <a:rPr lang="en-US" altLang="zh-CN" sz="2500" dirty="0"/>
              <a:t>+</a:t>
            </a:r>
            <a:r>
              <a:rPr lang="zh-CN" altLang="en-US" sz="2500" dirty="0"/>
              <a:t>公民人身和财产权利”说、“社会法益</a:t>
            </a:r>
            <a:r>
              <a:rPr lang="en-US" altLang="zh-CN" sz="2500" dirty="0"/>
              <a:t>+</a:t>
            </a:r>
            <a:r>
              <a:rPr lang="zh-CN" altLang="en-US" sz="2500" dirty="0"/>
              <a:t>个人法益”说、“社会秩序</a:t>
            </a:r>
            <a:r>
              <a:rPr lang="en-US" altLang="zh-CN" sz="2500" dirty="0"/>
              <a:t>+</a:t>
            </a:r>
            <a:r>
              <a:rPr lang="zh-CN" altLang="en-US" sz="2500" dirty="0"/>
              <a:t>具体法益”说、“公共秩序</a:t>
            </a:r>
            <a:r>
              <a:rPr lang="en-US" altLang="zh-CN" sz="2500" dirty="0"/>
              <a:t>+</a:t>
            </a:r>
            <a:r>
              <a:rPr lang="zh-CN" altLang="en-US" sz="2500" dirty="0"/>
              <a:t>随机法益”说、“分类型确定法益”说。</a:t>
            </a:r>
            <a:endParaRPr lang="en-US" altLang="zh-CN" sz="2500" dirty="0"/>
          </a:p>
          <a:p>
            <a:pPr>
              <a:buNone/>
            </a:pPr>
            <a:r>
              <a:rPr lang="en-US" altLang="zh-CN" sz="2500" dirty="0"/>
              <a:t>     </a:t>
            </a:r>
            <a:endParaRPr lang="en-US" altLang="zh-CN" sz="2500" dirty="0"/>
          </a:p>
        </p:txBody>
      </p:sp>
    </p:spTree>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1267" name="内容占位符 2"/>
          <p:cNvSpPr>
            <a:spLocks noGrp="1"/>
          </p:cNvSpPr>
          <p:nvPr>
            <p:ph idx="1"/>
          </p:nvPr>
        </p:nvSpPr>
        <p:spPr>
          <a:xfrm>
            <a:off x="142875" y="285750"/>
            <a:ext cx="8858250" cy="6357938"/>
          </a:xfrm>
          <a:ln/>
        </p:spPr>
        <p:txBody>
          <a:bodyPr vert="horz" wrap="square" lIns="91440" tIns="45720" rIns="91440" bIns="45720" anchor="t"/>
          <a:p>
            <a:r>
              <a:rPr lang="en-US" altLang="zh-CN" dirty="0"/>
              <a:t>    </a:t>
            </a:r>
            <a:endParaRPr lang="en-US" altLang="zh-CN" dirty="0"/>
          </a:p>
          <a:p>
            <a:r>
              <a:rPr lang="en-US" altLang="zh-CN" dirty="0">
                <a:solidFill>
                  <a:schemeClr val="tx2"/>
                </a:solidFill>
              </a:rPr>
              <a:t>     </a:t>
            </a:r>
            <a:r>
              <a:rPr lang="zh-CN" altLang="en-US" dirty="0">
                <a:solidFill>
                  <a:schemeClr val="tx2"/>
                </a:solidFill>
              </a:rPr>
              <a:t>本文比较赞同“公共秩序</a:t>
            </a:r>
            <a:r>
              <a:rPr lang="en-US" altLang="zh-CN" dirty="0">
                <a:solidFill>
                  <a:schemeClr val="tx2"/>
                </a:solidFill>
              </a:rPr>
              <a:t>+</a:t>
            </a:r>
            <a:r>
              <a:rPr lang="zh-CN" altLang="en-US" dirty="0">
                <a:solidFill>
                  <a:schemeClr val="tx2"/>
                </a:solidFill>
              </a:rPr>
              <a:t>随机法益”说的观点，认为两种法益应该属于基本客体和随机客体的关系，基本客体在所有寻衅滋事犯罪中均有体现，随机客体只在有对应个体权益损害的寻衅滋事犯罪中出现，且后者不能脱离前者而独立存在。</a:t>
            </a:r>
            <a:endParaRPr lang="en-US" altLang="zh-CN" dirty="0">
              <a:solidFill>
                <a:schemeClr val="tx2"/>
              </a:solidFill>
            </a:endParaRPr>
          </a:p>
          <a:p>
            <a:r>
              <a:rPr lang="en-US" altLang="zh-CN" dirty="0">
                <a:solidFill>
                  <a:schemeClr val="tx2"/>
                </a:solidFill>
              </a:rPr>
              <a:t>      </a:t>
            </a:r>
            <a:r>
              <a:rPr lang="zh-CN" altLang="en-US" dirty="0">
                <a:solidFill>
                  <a:schemeClr val="tx2"/>
                </a:solidFill>
              </a:rPr>
              <a:t>张明楷：“保护社会法益的目的是为了保护人的法益；社会法益必须能够还原为个人法益时，才值得刑法保护”。</a:t>
            </a:r>
            <a:endParaRPr lang="en-US" altLang="zh-CN" dirty="0">
              <a:solidFill>
                <a:schemeClr val="tx2"/>
              </a:solidFill>
            </a:endParaRPr>
          </a:p>
          <a:p>
            <a:r>
              <a:rPr lang="en-US" altLang="zh-CN" dirty="0">
                <a:solidFill>
                  <a:schemeClr val="tx2"/>
                </a:solidFill>
              </a:rPr>
              <a:t>      </a:t>
            </a:r>
            <a:endParaRPr lang="zh-CN" altLang="en-US" dirty="0">
              <a:solidFill>
                <a:schemeClr val="tx2"/>
              </a:solidFill>
            </a:endParaRPr>
          </a:p>
        </p:txBody>
      </p:sp>
    </p:spTree>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2291"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solidFill>
                  <a:schemeClr val="tx2"/>
                </a:solidFill>
              </a:rPr>
              <a:t>    </a:t>
            </a:r>
            <a:r>
              <a:rPr lang="zh-CN" altLang="en-US" dirty="0">
                <a:solidFill>
                  <a:schemeClr val="tx2"/>
                </a:solidFill>
              </a:rPr>
              <a:t>张明楷</a:t>
            </a:r>
            <a:r>
              <a:rPr lang="en-US" altLang="zh-CN" dirty="0">
                <a:solidFill>
                  <a:schemeClr val="tx2"/>
                </a:solidFill>
              </a:rPr>
              <a:t>“</a:t>
            </a:r>
            <a:r>
              <a:rPr lang="zh-CN" altLang="en-US" dirty="0">
                <a:solidFill>
                  <a:schemeClr val="tx2"/>
                </a:solidFill>
              </a:rPr>
              <a:t>四类型法益”说：</a:t>
            </a:r>
            <a:endParaRPr lang="en-US" altLang="zh-CN" dirty="0">
              <a:solidFill>
                <a:schemeClr val="tx2"/>
              </a:solidFill>
            </a:endParaRPr>
          </a:p>
          <a:p>
            <a:r>
              <a:rPr lang="en-US" altLang="zh-CN" dirty="0">
                <a:solidFill>
                  <a:schemeClr val="tx2"/>
                </a:solidFill>
              </a:rPr>
              <a:t>      </a:t>
            </a:r>
            <a:r>
              <a:rPr lang="zh-CN" altLang="en-US" sz="2800" dirty="0">
                <a:solidFill>
                  <a:schemeClr val="tx2"/>
                </a:solidFill>
              </a:rPr>
              <a:t>（</a:t>
            </a:r>
            <a:r>
              <a:rPr lang="en-US" altLang="zh-CN" sz="2800" dirty="0">
                <a:solidFill>
                  <a:schemeClr val="tx2"/>
                </a:solidFill>
              </a:rPr>
              <a:t>1</a:t>
            </a:r>
            <a:r>
              <a:rPr lang="zh-CN" altLang="en-US" sz="2800" dirty="0">
                <a:solidFill>
                  <a:schemeClr val="tx2"/>
                </a:solidFill>
              </a:rPr>
              <a:t>）“随意殴打他人”类型侵害的法益是“社会一般交往中的个人的身体安全，或者说是与公共秩序相关联的个人的身体安全”；</a:t>
            </a:r>
            <a:endParaRPr lang="en-US" altLang="zh-CN" sz="2800" dirty="0">
              <a:solidFill>
                <a:schemeClr val="tx2"/>
              </a:solidFill>
            </a:endParaRPr>
          </a:p>
          <a:p>
            <a:r>
              <a:rPr lang="en-US" altLang="zh-CN" sz="2800" dirty="0">
                <a:solidFill>
                  <a:schemeClr val="tx2"/>
                </a:solidFill>
              </a:rPr>
              <a:t>    </a:t>
            </a:r>
            <a:r>
              <a:rPr lang="zh-CN" altLang="en-US" sz="2800" dirty="0">
                <a:solidFill>
                  <a:schemeClr val="tx2"/>
                </a:solidFill>
              </a:rPr>
              <a:t>（</a:t>
            </a:r>
            <a:r>
              <a:rPr lang="en-US" altLang="zh-CN" sz="2800" dirty="0">
                <a:solidFill>
                  <a:schemeClr val="tx2"/>
                </a:solidFill>
              </a:rPr>
              <a:t>2</a:t>
            </a:r>
            <a:r>
              <a:rPr lang="zh-CN" altLang="en-US" sz="2800" dirty="0">
                <a:solidFill>
                  <a:schemeClr val="tx2"/>
                </a:solidFill>
              </a:rPr>
              <a:t>）“追逐、拦截、辱骂、恐吓他人”类型侵害的法益是“公民在公共生活、公共活动的行动自由、名誉与意思活动自由”；</a:t>
            </a:r>
            <a:endParaRPr lang="en-US" altLang="zh-CN" sz="2800" dirty="0">
              <a:solidFill>
                <a:schemeClr val="tx2"/>
              </a:solidFill>
            </a:endParaRPr>
          </a:p>
          <a:p>
            <a:r>
              <a:rPr lang="en-US" altLang="zh-CN" sz="2800" dirty="0">
                <a:solidFill>
                  <a:schemeClr val="tx2"/>
                </a:solidFill>
              </a:rPr>
              <a:t>    </a:t>
            </a:r>
            <a:r>
              <a:rPr lang="zh-CN" altLang="en-US" sz="2800" dirty="0">
                <a:solidFill>
                  <a:schemeClr val="tx2"/>
                </a:solidFill>
              </a:rPr>
              <a:t>（</a:t>
            </a:r>
            <a:r>
              <a:rPr lang="en-US" altLang="zh-CN" sz="2800" dirty="0">
                <a:solidFill>
                  <a:schemeClr val="tx2"/>
                </a:solidFill>
              </a:rPr>
              <a:t>3</a:t>
            </a:r>
            <a:r>
              <a:rPr lang="zh-CN" altLang="en-US" sz="2800" dirty="0">
                <a:solidFill>
                  <a:schemeClr val="tx2"/>
                </a:solidFill>
              </a:rPr>
              <a:t>）“强拿硬要或者任意损毁、占用公私财物”类型侵害的法益是“与财产有关的社会生活的安宁或平稳”；</a:t>
            </a:r>
            <a:endParaRPr lang="en-US" altLang="zh-CN" sz="2800" dirty="0">
              <a:solidFill>
                <a:schemeClr val="tx2"/>
              </a:solidFill>
            </a:endParaRPr>
          </a:p>
          <a:p>
            <a:r>
              <a:rPr lang="en-US" altLang="zh-CN" sz="2800" dirty="0">
                <a:solidFill>
                  <a:schemeClr val="tx2"/>
                </a:solidFill>
              </a:rPr>
              <a:t>    </a:t>
            </a:r>
            <a:r>
              <a:rPr lang="zh-CN" altLang="en-US" sz="2800" dirty="0">
                <a:solidFill>
                  <a:schemeClr val="tx2"/>
                </a:solidFill>
              </a:rPr>
              <a:t>（</a:t>
            </a:r>
            <a:r>
              <a:rPr lang="en-US" altLang="zh-CN" sz="2800" dirty="0">
                <a:solidFill>
                  <a:schemeClr val="tx2"/>
                </a:solidFill>
              </a:rPr>
              <a:t>4</a:t>
            </a:r>
            <a:r>
              <a:rPr lang="zh-CN" altLang="en-US" sz="2800" dirty="0">
                <a:solidFill>
                  <a:schemeClr val="tx2"/>
                </a:solidFill>
              </a:rPr>
              <a:t>）“在公共场所起哄闹事”类型侵害的法益是“不特定人或多数人在公共场所从事活动的自由与安全”。</a:t>
            </a:r>
            <a:endParaRPr lang="zh-CN" altLang="en-US" sz="2800" dirty="0">
              <a:solidFill>
                <a:schemeClr val="tx2"/>
              </a:solidFill>
            </a:endParaRPr>
          </a:p>
        </p:txBody>
      </p:sp>
    </p:spTree>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3315"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r>
              <a:rPr lang="zh-CN" altLang="en-US" dirty="0"/>
              <a:t>      刑法上规定了四种类型的寻衅滋事行为，虽然都是为了保护社会公共秩序，但每种类型行为的构成要件不同，其所针对的具体法益也存在差别。必须结合具体的行为类型，研究对应的具体法益，才能准确把握每种行为类型的具体立法用意，正确理解和适用每类行为的构成要件。</a:t>
            </a:r>
            <a:endParaRPr lang="en-US" altLang="zh-CN" dirty="0"/>
          </a:p>
          <a:p>
            <a:pPr>
              <a:buNone/>
            </a:pPr>
            <a:r>
              <a:rPr lang="en-US" altLang="zh-CN" dirty="0"/>
              <a:t>       </a:t>
            </a:r>
            <a:r>
              <a:rPr lang="zh-CN" altLang="en-US" dirty="0"/>
              <a:t> “四类型法益”说对每一行为类型的法益概括内容具体，指向范围明确，既能体现</a:t>
            </a:r>
            <a:r>
              <a:rPr lang="zh-CN" altLang="en-US" dirty="0">
                <a:solidFill>
                  <a:schemeClr val="tx2"/>
                </a:solidFill>
              </a:rPr>
              <a:t>寻衅滋事罪与其他相近犯罪的差异性</a:t>
            </a:r>
            <a:r>
              <a:rPr lang="zh-CN" altLang="en-US" dirty="0"/>
              <a:t>，又能反映</a:t>
            </a:r>
            <a:r>
              <a:rPr lang="zh-CN" altLang="en-US" dirty="0">
                <a:solidFill>
                  <a:schemeClr val="tx2"/>
                </a:solidFill>
              </a:rPr>
              <a:t>寻衅滋事内部不同类型行为的具体法益的差异性</a:t>
            </a:r>
            <a:r>
              <a:rPr lang="zh-CN" altLang="en-US" dirty="0"/>
              <a:t>，恰当兼顾和体现了社会法益和个人法益的微妙关系，具有很强的实践操作参考价值。。</a:t>
            </a:r>
            <a:endParaRPr lang="zh-CN" altLang="en-US" dirty="0"/>
          </a:p>
        </p:txBody>
      </p:sp>
    </p:spTree>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4339"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r>
              <a:rPr lang="zh-CN" altLang="en-US" dirty="0"/>
              <a:t>      不足：</a:t>
            </a:r>
            <a:endParaRPr lang="en-US" altLang="zh-CN" dirty="0"/>
          </a:p>
          <a:p>
            <a:pPr>
              <a:buNone/>
            </a:pPr>
            <a:r>
              <a:rPr lang="en-US" altLang="zh-CN" sz="2800" dirty="0"/>
              <a:t>        1.</a:t>
            </a:r>
            <a:r>
              <a:rPr lang="zh-CN" altLang="en-US" sz="2800" dirty="0"/>
              <a:t>客体概括过于</a:t>
            </a:r>
            <a:r>
              <a:rPr lang="zh-CN" altLang="en-US" sz="2800" dirty="0">
                <a:solidFill>
                  <a:schemeClr val="tx2"/>
                </a:solidFill>
              </a:rPr>
              <a:t>具体分散</a:t>
            </a:r>
            <a:r>
              <a:rPr lang="zh-CN" altLang="en-US" sz="2800" dirty="0"/>
              <a:t>，未能在整体上概述和反映寻衅滋事罪</a:t>
            </a:r>
            <a:r>
              <a:rPr lang="zh-CN" altLang="en-US" sz="2800" dirty="0">
                <a:solidFill>
                  <a:schemeClr val="tx2"/>
                </a:solidFill>
              </a:rPr>
              <a:t>客体共同属性和特征</a:t>
            </a:r>
            <a:r>
              <a:rPr lang="zh-CN" altLang="en-US" sz="2800" dirty="0"/>
              <a:t>，难以为理解本罪立法的整体用意、立法价值整体定位提供指导。</a:t>
            </a:r>
            <a:endParaRPr lang="en-US" altLang="zh-CN" sz="2800" dirty="0"/>
          </a:p>
          <a:p>
            <a:pPr>
              <a:buNone/>
            </a:pPr>
            <a:r>
              <a:rPr lang="en-US" altLang="zh-CN" sz="2800" dirty="0"/>
              <a:t>         2.</a:t>
            </a:r>
            <a:r>
              <a:rPr lang="zh-CN" altLang="en-US" sz="2800" dirty="0"/>
              <a:t>建议适当吸取</a:t>
            </a:r>
            <a:r>
              <a:rPr lang="zh-CN" altLang="en-US" sz="2800" dirty="0">
                <a:solidFill>
                  <a:schemeClr val="tx2"/>
                </a:solidFill>
              </a:rPr>
              <a:t>“社会治安管理秩序说”和“社会风尚说”</a:t>
            </a:r>
            <a:r>
              <a:rPr lang="zh-CN" altLang="en-US" sz="2800" dirty="0"/>
              <a:t>等“简单客体”派观点中的合理内容，在这四类具体法益与抽象的基本法益“公共秩序”之间，再概括出一个相对具体的法益表述。</a:t>
            </a:r>
            <a:endParaRPr lang="en-US" altLang="zh-CN" sz="2800" dirty="0"/>
          </a:p>
          <a:p>
            <a:pPr>
              <a:buNone/>
            </a:pPr>
            <a:r>
              <a:rPr lang="en-US" altLang="zh-CN" sz="2800" dirty="0"/>
              <a:t>         3.</a:t>
            </a:r>
            <a:r>
              <a:rPr lang="zh-CN" altLang="en-US" sz="2800" dirty="0"/>
              <a:t>这四类型的客体概括是基于现行立法罪状作出的，仅限于现行罪状适用，不能为</a:t>
            </a:r>
            <a:r>
              <a:rPr lang="zh-CN" altLang="en-US" sz="2800" b="1" dirty="0">
                <a:solidFill>
                  <a:schemeClr val="tx2"/>
                </a:solidFill>
              </a:rPr>
              <a:t>今后的立法修改</a:t>
            </a:r>
            <a:r>
              <a:rPr lang="zh-CN" altLang="en-US" sz="2800" dirty="0"/>
              <a:t>提供更进一层次的指导。在决定是否有必要将某种行为</a:t>
            </a:r>
            <a:r>
              <a:rPr lang="zh-CN" altLang="en-US" sz="2800" dirty="0">
                <a:solidFill>
                  <a:schemeClr val="tx2"/>
                </a:solidFill>
              </a:rPr>
              <a:t>纳入或排出本罪</a:t>
            </a:r>
            <a:r>
              <a:rPr lang="zh-CN" altLang="en-US" sz="2800" dirty="0"/>
              <a:t>时，这样的客体概括指导意义重大。</a:t>
            </a:r>
            <a:endParaRPr lang="zh-CN" altLang="en-US" sz="2800" dirty="0"/>
          </a:p>
        </p:txBody>
      </p:sp>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5363"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r>
              <a:rPr lang="zh-CN" altLang="en-US" dirty="0"/>
              <a:t> 二、寻衅滋事罪的类罪客体</a:t>
            </a:r>
            <a:endParaRPr lang="en-US" altLang="zh-CN" dirty="0"/>
          </a:p>
          <a:p>
            <a:pPr>
              <a:buNone/>
            </a:pPr>
            <a:r>
              <a:rPr lang="en-US" altLang="zh-CN" sz="2500" dirty="0"/>
              <a:t>           </a:t>
            </a:r>
            <a:r>
              <a:rPr lang="zh-CN" altLang="en-US" sz="2500" dirty="0"/>
              <a:t>我国刑法规定寻衅滋事罪旨在维护</a:t>
            </a:r>
            <a:r>
              <a:rPr lang="zh-CN" altLang="en-US" sz="2500" b="1" dirty="0">
                <a:solidFill>
                  <a:schemeClr val="tx2"/>
                </a:solidFill>
              </a:rPr>
              <a:t>社会管理秩序</a:t>
            </a:r>
            <a:r>
              <a:rPr lang="zh-CN" altLang="en-US" sz="2500" dirty="0"/>
              <a:t>，以保护</a:t>
            </a:r>
            <a:r>
              <a:rPr lang="zh-CN" altLang="en-US" sz="2500" b="1" dirty="0">
                <a:solidFill>
                  <a:schemeClr val="tx2"/>
                </a:solidFill>
              </a:rPr>
              <a:t>社会秩序</a:t>
            </a:r>
            <a:r>
              <a:rPr lang="zh-CN" altLang="en-US" sz="2500" dirty="0"/>
              <a:t>。但这两层次法益都过于抽象和宽泛，不利于指导立法和司法实践。</a:t>
            </a:r>
            <a:endParaRPr lang="en-US" altLang="zh-CN" sz="2500" dirty="0"/>
          </a:p>
          <a:p>
            <a:pPr>
              <a:buNone/>
            </a:pPr>
            <a:r>
              <a:rPr lang="en-US" altLang="zh-CN" sz="2500" dirty="0"/>
              <a:t>          </a:t>
            </a:r>
            <a:r>
              <a:rPr lang="zh-CN" altLang="en-US" sz="2500" dirty="0"/>
              <a:t>刑法将寻衅滋事罪规定在分则第六章第一节“扰乱公共秩序罪”中，其所保护的基本法益（不包括随机法益）应属于</a:t>
            </a:r>
            <a:r>
              <a:rPr lang="zh-CN" altLang="en-US" sz="2500" b="1" dirty="0">
                <a:solidFill>
                  <a:schemeClr val="tx2"/>
                </a:solidFill>
              </a:rPr>
              <a:t>公共秩序类的法益</a:t>
            </a:r>
            <a:r>
              <a:rPr lang="zh-CN" altLang="en-US" sz="2500" dirty="0"/>
              <a:t>，内容不会超过公共秩序范畴。</a:t>
            </a:r>
            <a:r>
              <a:rPr lang="en-US" altLang="zh-CN" sz="2500" dirty="0"/>
              <a:t>  </a:t>
            </a:r>
            <a:endParaRPr lang="en-US" altLang="zh-CN" sz="2500" dirty="0"/>
          </a:p>
          <a:p>
            <a:pPr>
              <a:buNone/>
            </a:pPr>
            <a:r>
              <a:rPr lang="en-US" altLang="zh-CN" sz="2500" dirty="0"/>
              <a:t>           </a:t>
            </a:r>
            <a:r>
              <a:rPr lang="zh-CN" altLang="en-US" sz="2500" dirty="0"/>
              <a:t>根据</a:t>
            </a:r>
            <a:r>
              <a:rPr lang="zh-CN" altLang="zh-CN" sz="2500" dirty="0"/>
              <a:t>《</a:t>
            </a:r>
            <a:r>
              <a:rPr lang="zh-CN" altLang="en-US" sz="2500" dirty="0"/>
              <a:t>大辞海</a:t>
            </a:r>
            <a:r>
              <a:rPr lang="zh-CN" altLang="zh-CN" sz="2500" dirty="0"/>
              <a:t>》</a:t>
            </a:r>
            <a:r>
              <a:rPr lang="zh-CN" altLang="en-US" sz="2500" dirty="0"/>
              <a:t>解释，“公共秩序”是指“为维护社会公共生活所必需的秩序。包括生产秩序、工作秩序、教学秩序、营业秩序、交通秩序，公共场所秩序、群众生活秩序等”。</a:t>
            </a:r>
            <a:endParaRPr lang="en-US" altLang="zh-CN" sz="2500" dirty="0"/>
          </a:p>
          <a:p>
            <a:pPr>
              <a:buNone/>
            </a:pPr>
            <a:r>
              <a:rPr lang="en-US" altLang="zh-CN" sz="2500" dirty="0"/>
              <a:t>          </a:t>
            </a:r>
            <a:r>
              <a:rPr lang="zh-CN" altLang="en-US" sz="2500" dirty="0"/>
              <a:t>“公共”是指“属于社会，公有共有”，即公众共同的，而不是个人、私人或私密的；</a:t>
            </a:r>
            <a:endParaRPr lang="en-US" altLang="zh-CN" sz="2500" dirty="0"/>
          </a:p>
          <a:p>
            <a:pPr>
              <a:buNone/>
            </a:pPr>
            <a:r>
              <a:rPr lang="en-US" altLang="zh-CN" sz="2500" dirty="0"/>
              <a:t>          </a:t>
            </a:r>
            <a:r>
              <a:rPr lang="zh-CN" altLang="en-US" sz="2500" dirty="0"/>
              <a:t>“秩序”是指“有条理、不混乱的情况”。</a:t>
            </a:r>
            <a:endParaRPr lang="zh-CN" altLang="en-US" sz="2500" dirty="0"/>
          </a:p>
        </p:txBody>
      </p:sp>
    </p:spTree>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6387"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r>
              <a:rPr lang="zh-CN" altLang="en-US" sz="2500" dirty="0"/>
              <a:t>有学者认为，公共秩序是指“在公共生活中人们应当遵守的</a:t>
            </a:r>
            <a:r>
              <a:rPr lang="zh-CN" altLang="en-US" sz="2500" dirty="0">
                <a:solidFill>
                  <a:schemeClr val="tx2"/>
                </a:solidFill>
              </a:rPr>
              <a:t>共同生活规则</a:t>
            </a:r>
            <a:r>
              <a:rPr lang="zh-CN" altLang="en-US" sz="2500" dirty="0"/>
              <a:t>，共同生活规则既包括统治阶级依照</a:t>
            </a:r>
            <a:r>
              <a:rPr lang="zh-CN" altLang="en-US" sz="2500" dirty="0">
                <a:solidFill>
                  <a:schemeClr val="tx2"/>
                </a:solidFill>
              </a:rPr>
              <a:t>法律</a:t>
            </a:r>
            <a:r>
              <a:rPr lang="zh-CN" altLang="en-US" sz="2500" dirty="0"/>
              <a:t>制定或认定的</a:t>
            </a:r>
            <a:r>
              <a:rPr lang="zh-CN" altLang="en-US" sz="2500" dirty="0">
                <a:solidFill>
                  <a:schemeClr val="tx2"/>
                </a:solidFill>
              </a:rPr>
              <a:t>行为规范</a:t>
            </a:r>
            <a:r>
              <a:rPr lang="zh-CN" altLang="en-US" sz="2500" dirty="0"/>
              <a:t>，也包括人们千百年来约定俗成的</a:t>
            </a:r>
            <a:r>
              <a:rPr lang="zh-CN" altLang="en-US" sz="2500" dirty="0">
                <a:solidFill>
                  <a:schemeClr val="tx2"/>
                </a:solidFill>
              </a:rPr>
              <a:t>社会公德和习俗风尚</a:t>
            </a:r>
            <a:r>
              <a:rPr lang="zh-CN" altLang="en-US" sz="2500" dirty="0"/>
              <a:t>”。</a:t>
            </a:r>
            <a:endParaRPr lang="en-US" altLang="zh-CN" sz="2500" dirty="0"/>
          </a:p>
          <a:p>
            <a:pPr>
              <a:buNone/>
            </a:pPr>
            <a:r>
              <a:rPr lang="en-US" altLang="zh-CN" sz="2500" dirty="0"/>
              <a:t>         </a:t>
            </a:r>
            <a:r>
              <a:rPr lang="zh-CN" altLang="en-US" sz="2500" dirty="0"/>
              <a:t>有学者认为，公共秩序是“人们在长期的生存实践中，基于公共生活关系而逐渐形成的</a:t>
            </a:r>
            <a:r>
              <a:rPr lang="zh-CN" altLang="en-US" sz="2500" dirty="0">
                <a:solidFill>
                  <a:schemeClr val="tx2"/>
                </a:solidFill>
              </a:rPr>
              <a:t>有条不紊的状态</a:t>
            </a:r>
            <a:r>
              <a:rPr lang="zh-CN" altLang="en-US" sz="2500" dirty="0"/>
              <a:t>。人人遵守</a:t>
            </a:r>
            <a:r>
              <a:rPr lang="zh-CN" altLang="en-US" sz="2500" dirty="0">
                <a:solidFill>
                  <a:schemeClr val="tx2"/>
                </a:solidFill>
              </a:rPr>
              <a:t>公共生活规则</a:t>
            </a:r>
            <a:r>
              <a:rPr lang="zh-CN" altLang="en-US" sz="2500" dirty="0"/>
              <a:t>，是公共秩序的安宁和稳定的基本条件”。</a:t>
            </a:r>
            <a:endParaRPr lang="en-US" altLang="zh-CN" sz="2500" dirty="0"/>
          </a:p>
          <a:p>
            <a:pPr>
              <a:buNone/>
            </a:pPr>
            <a:r>
              <a:rPr lang="en-US" altLang="zh-CN" sz="2500" dirty="0"/>
              <a:t>        </a:t>
            </a:r>
            <a:r>
              <a:rPr lang="zh-CN" altLang="en-US" sz="2500" dirty="0"/>
              <a:t>公共秩序是“人们在社会公共生活中应当遵守的</a:t>
            </a:r>
            <a:r>
              <a:rPr lang="zh-CN" altLang="en-US" sz="2500" dirty="0">
                <a:solidFill>
                  <a:schemeClr val="tx2"/>
                </a:solidFill>
              </a:rPr>
              <a:t>共同规则</a:t>
            </a:r>
            <a:r>
              <a:rPr lang="zh-CN" altLang="en-US" sz="2500" dirty="0"/>
              <a:t>，其与道德观念紧密相连，实质是社会成员所组成的共同生活体的秩序，因此既包括公共场所的秩序，也包括非公共场所的秩序”。</a:t>
            </a:r>
            <a:endParaRPr lang="en-US" altLang="zh-CN" sz="2500" dirty="0"/>
          </a:p>
          <a:p>
            <a:pPr>
              <a:buNone/>
            </a:pPr>
            <a:r>
              <a:rPr lang="en-US" altLang="zh-CN" sz="2500" dirty="0"/>
              <a:t>         </a:t>
            </a:r>
            <a:r>
              <a:rPr lang="zh-CN" altLang="en-US" sz="2500" dirty="0"/>
              <a:t>公共秩序是“根据</a:t>
            </a:r>
            <a:r>
              <a:rPr lang="zh-CN" altLang="en-US" sz="2500" dirty="0">
                <a:solidFill>
                  <a:schemeClr val="tx2"/>
                </a:solidFill>
              </a:rPr>
              <a:t>法律和社会生活公德</a:t>
            </a:r>
            <a:r>
              <a:rPr lang="zh-CN" altLang="en-US" sz="2500" dirty="0"/>
              <a:t>确立的</a:t>
            </a:r>
            <a:r>
              <a:rPr lang="zh-CN" altLang="en-US" sz="2500" dirty="0">
                <a:solidFill>
                  <a:schemeClr val="tx2"/>
                </a:solidFill>
              </a:rPr>
              <a:t>公共生活准则</a:t>
            </a:r>
            <a:r>
              <a:rPr lang="zh-CN" altLang="en-US" sz="2500" dirty="0"/>
              <a:t>所维持的</a:t>
            </a:r>
            <a:r>
              <a:rPr lang="zh-CN" altLang="en-US" sz="2500" dirty="0">
                <a:solidFill>
                  <a:schemeClr val="tx2"/>
                </a:solidFill>
              </a:rPr>
              <a:t>社会正常状态</a:t>
            </a:r>
            <a:r>
              <a:rPr lang="zh-CN" altLang="en-US" sz="2500" dirty="0"/>
              <a:t>；它</a:t>
            </a:r>
            <a:r>
              <a:rPr lang="zh-CN" altLang="en-US" sz="2500" b="1" dirty="0">
                <a:solidFill>
                  <a:schemeClr val="tx2"/>
                </a:solidFill>
              </a:rPr>
              <a:t>不仅指公共场所的秩序，也包括其他一切人们共同生活和交往场所的正常秩序</a:t>
            </a:r>
            <a:r>
              <a:rPr lang="zh-CN" altLang="en-US" sz="2500" dirty="0"/>
              <a:t>”。</a:t>
            </a:r>
            <a:endParaRPr lang="zh-CN" altLang="en-US" sz="2500" dirty="0"/>
          </a:p>
        </p:txBody>
      </p:sp>
    </p:spTree>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7411"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r>
              <a:rPr lang="en-US" altLang="zh-CN" sz="2800" dirty="0"/>
              <a:t>1</a:t>
            </a:r>
            <a:r>
              <a:rPr lang="zh-CN" altLang="en-US" sz="2800" dirty="0"/>
              <a:t>、社会性。</a:t>
            </a:r>
            <a:endParaRPr lang="en-US" altLang="zh-CN" sz="2500" dirty="0"/>
          </a:p>
          <a:p>
            <a:pPr>
              <a:buNone/>
            </a:pPr>
            <a:r>
              <a:rPr lang="en-US" altLang="zh-CN" sz="2800" dirty="0"/>
              <a:t>           </a:t>
            </a:r>
            <a:r>
              <a:rPr lang="zh-CN" altLang="en-US" sz="2800" dirty="0"/>
              <a:t>具有人类社会性。因此，其内容必须与人类行为和活动有关，反映人类交互活动领域的规则秩序，不包含自然环境等非人类活动关系的内容。</a:t>
            </a:r>
            <a:endParaRPr lang="en-US" altLang="zh-CN" sz="2800" dirty="0"/>
          </a:p>
          <a:p>
            <a:pPr>
              <a:buNone/>
            </a:pPr>
            <a:r>
              <a:rPr lang="en-US" altLang="zh-CN" sz="2800" dirty="0"/>
              <a:t>         </a:t>
            </a:r>
            <a:r>
              <a:rPr lang="zh-CN" altLang="en-US" sz="2800" dirty="0"/>
              <a:t>社会秩序包括政治秩序、经济秩序、公共生活秩序、国防秩序等，不仅限于公共生活秩序。因此，对于单纯属于政治、经济、国防、军事等其他社会秩序的关系、规则或利益，就不应属于公共秩序的法益内容。刑法分则规定有</a:t>
            </a:r>
            <a:r>
              <a:rPr lang="zh-CN" altLang="en-US" sz="2800" b="1" dirty="0">
                <a:solidFill>
                  <a:schemeClr val="tx2"/>
                </a:solidFill>
              </a:rPr>
              <a:t>“危害公共安全罪”一章专门罪名</a:t>
            </a:r>
            <a:r>
              <a:rPr lang="zh-CN" altLang="en-US" sz="2800" dirty="0"/>
              <a:t>。这些犯罪侵害的法益已不仅限于公共生活和交往中的秩序，而是</a:t>
            </a:r>
            <a:r>
              <a:rPr lang="zh-CN" altLang="en-US" sz="2800" dirty="0">
                <a:solidFill>
                  <a:schemeClr val="tx2"/>
                </a:solidFill>
              </a:rPr>
              <a:t>对公共整体生命、人身和财产安全的严重危害和威胁</a:t>
            </a:r>
            <a:r>
              <a:rPr lang="zh-CN" altLang="en-US" sz="2800" dirty="0"/>
              <a:t>，已上升至</a:t>
            </a:r>
            <a:r>
              <a:rPr lang="zh-CN" altLang="en-US" sz="2800" dirty="0">
                <a:solidFill>
                  <a:schemeClr val="tx2"/>
                </a:solidFill>
              </a:rPr>
              <a:t>社会公共整体安全</a:t>
            </a:r>
            <a:r>
              <a:rPr lang="zh-CN" altLang="en-US" sz="2800" dirty="0"/>
              <a:t>层面，属于更高、更需要刑法保护的法益。</a:t>
            </a:r>
            <a:endParaRPr lang="zh-CN" altLang="en-US" sz="2500" dirty="0"/>
          </a:p>
        </p:txBody>
      </p:sp>
    </p:spTree>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8435"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endParaRPr lang="en-US" altLang="zh-CN" sz="2500" dirty="0"/>
          </a:p>
          <a:p>
            <a:pPr>
              <a:buNone/>
            </a:pPr>
            <a:r>
              <a:rPr lang="en-US" altLang="zh-CN" sz="2800" dirty="0"/>
              <a:t>            </a:t>
            </a:r>
            <a:r>
              <a:rPr lang="zh-CN" altLang="en-US" sz="2800" dirty="0"/>
              <a:t>在我国现行刑法里，“扰乱公共秩序罪”被规定在“妨碍社会管理秩序罪”一章下面。</a:t>
            </a:r>
            <a:endParaRPr lang="en-US" altLang="zh-CN" sz="2800" dirty="0"/>
          </a:p>
          <a:p>
            <a:pPr>
              <a:buNone/>
            </a:pPr>
            <a:r>
              <a:rPr lang="en-US" altLang="zh-CN" sz="2800" dirty="0"/>
              <a:t>            </a:t>
            </a:r>
            <a:r>
              <a:rPr lang="zh-CN" altLang="en-US" sz="2800" dirty="0"/>
              <a:t>从刑法立法系统分类角度，公共秩序还应该属于社会管理秩序部分的秩序，与同章下的</a:t>
            </a:r>
            <a:r>
              <a:rPr lang="zh-CN" altLang="en-US" sz="2800" b="1" dirty="0">
                <a:solidFill>
                  <a:schemeClr val="tx2"/>
                </a:solidFill>
              </a:rPr>
              <a:t>“司法秩序”、“国边境管理秩序”、“文物管理秩序”、“公共卫生秩序”、“环境资源保护秩序”、“社会风化管理秩序”等秩序</a:t>
            </a:r>
            <a:r>
              <a:rPr lang="zh-CN" altLang="en-US" sz="2800" dirty="0"/>
              <a:t>属于同一层次和并列地位。因此，单纯属于</a:t>
            </a:r>
            <a:r>
              <a:rPr lang="zh-CN" altLang="en-US" sz="2800" b="1" dirty="0">
                <a:solidFill>
                  <a:schemeClr val="tx2"/>
                </a:solidFill>
              </a:rPr>
              <a:t>其他专属方面的社会管理秩序关系</a:t>
            </a:r>
            <a:r>
              <a:rPr lang="zh-CN" altLang="en-US" sz="2800" dirty="0"/>
              <a:t>、规则和利益，也不应属于刑法法益中的公共秩序内容。对于单纯妨害这些方面秩序的犯罪，应归这些类罪的法益规范，其基本客体也不属于刑法法益上所称的“社会公共秩序”。。</a:t>
            </a:r>
            <a:endParaRPr lang="zh-CN" altLang="en-US" sz="2500" dirty="0"/>
          </a:p>
        </p:txBody>
      </p:sp>
    </p:spTree>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a:spLocks noGrp="1"/>
          </p:cNvSpPr>
          <p:nvPr>
            <p:ph type="title"/>
          </p:nvPr>
        </p:nvSpPr>
        <p:spPr>
          <a:xfrm flipV="1">
            <a:off x="301625" y="182563"/>
            <a:ext cx="8556625" cy="46037"/>
          </a:xfrm>
          <a:ln/>
        </p:spPr>
        <p:txBody>
          <a:bodyPr vert="horz" wrap="square" lIns="91440" tIns="45720" rIns="91440" bIns="45720" anchor="ctr"/>
          <a:p>
            <a:endParaRPr lang="zh-CN" altLang="en-US" dirty="0"/>
          </a:p>
        </p:txBody>
      </p:sp>
      <p:sp>
        <p:nvSpPr>
          <p:cNvPr id="19459" name="内容占位符 2"/>
          <p:cNvSpPr>
            <a:spLocks noGrp="1"/>
          </p:cNvSpPr>
          <p:nvPr>
            <p:ph idx="1"/>
          </p:nvPr>
        </p:nvSpPr>
        <p:spPr>
          <a:xfrm>
            <a:off x="142875" y="285750"/>
            <a:ext cx="8858250" cy="6357938"/>
          </a:xfrm>
          <a:ln/>
        </p:spPr>
        <p:txBody>
          <a:bodyPr vert="horz" wrap="square" lIns="91440" tIns="45720" rIns="91440" bIns="45720" anchor="t"/>
          <a:p>
            <a:pPr>
              <a:buNone/>
            </a:pPr>
            <a:r>
              <a:rPr lang="en-US" altLang="zh-CN" dirty="0"/>
              <a:t>        </a:t>
            </a:r>
            <a:r>
              <a:rPr lang="en-US" altLang="zh-CN" sz="2800" dirty="0"/>
              <a:t>2</a:t>
            </a:r>
            <a:r>
              <a:rPr lang="zh-CN" altLang="en-US" sz="2800" dirty="0"/>
              <a:t>、公共性。</a:t>
            </a:r>
            <a:endParaRPr lang="en-US" altLang="zh-CN" sz="2500" dirty="0"/>
          </a:p>
          <a:p>
            <a:pPr>
              <a:buNone/>
            </a:pPr>
            <a:r>
              <a:rPr lang="en-US" altLang="zh-CN" sz="2800" dirty="0"/>
              <a:t>          </a:t>
            </a:r>
            <a:r>
              <a:rPr lang="zh-CN" altLang="en-US" sz="2800" dirty="0"/>
              <a:t>公共，即</a:t>
            </a:r>
            <a:r>
              <a:rPr lang="zh-CN" altLang="en-US" sz="2800" dirty="0">
                <a:solidFill>
                  <a:schemeClr val="tx2"/>
                </a:solidFill>
              </a:rPr>
              <a:t>公众共同</a:t>
            </a:r>
            <a:r>
              <a:rPr lang="zh-CN" altLang="en-US" sz="2800" dirty="0"/>
              <a:t>的，是</a:t>
            </a:r>
            <a:r>
              <a:rPr lang="zh-CN" altLang="en-US" sz="2800" b="1" dirty="0">
                <a:solidFill>
                  <a:schemeClr val="tx2"/>
                </a:solidFill>
              </a:rPr>
              <a:t>相对于个人、私人而言</a:t>
            </a:r>
            <a:r>
              <a:rPr lang="zh-CN" altLang="en-US" sz="2800" dirty="0"/>
              <a:t>的。公共秩序应该是公众共同遵守和享有的秩序，存在于公共领域和公共空间中。</a:t>
            </a:r>
            <a:endParaRPr lang="en-US" altLang="zh-CN" sz="2800" dirty="0"/>
          </a:p>
          <a:p>
            <a:pPr>
              <a:buNone/>
            </a:pPr>
            <a:r>
              <a:rPr lang="en-US" altLang="zh-CN" sz="2800" dirty="0"/>
              <a:t>            </a:t>
            </a:r>
            <a:r>
              <a:rPr lang="zh-CN" altLang="en-US" sz="2800" dirty="0"/>
              <a:t>首先，其不涉及个人私人领域。不属于私人个体生活领域的规则，不涉及个人私密生活或个人私有权利。</a:t>
            </a:r>
            <a:r>
              <a:rPr lang="zh-CN" altLang="en-US" sz="2800" b="1" dirty="0">
                <a:solidFill>
                  <a:schemeClr val="tx2"/>
                </a:solidFill>
              </a:rPr>
              <a:t>单纯</a:t>
            </a:r>
            <a:r>
              <a:rPr lang="zh-CN" altLang="en-US" sz="2800" dirty="0"/>
              <a:t>个人人身、人格、财产等个体具体权益，不属于公共秩序本身的权益内容。</a:t>
            </a:r>
            <a:endParaRPr lang="en-US" altLang="zh-CN" sz="2800" dirty="0"/>
          </a:p>
          <a:p>
            <a:pPr>
              <a:buNone/>
            </a:pPr>
            <a:r>
              <a:rPr lang="en-US" altLang="zh-CN" sz="2800" dirty="0"/>
              <a:t>          </a:t>
            </a:r>
            <a:r>
              <a:rPr lang="zh-CN" altLang="en-US" sz="2800" dirty="0"/>
              <a:t>其次，其不涉及个人私人关系或特殊交际关系。</a:t>
            </a:r>
            <a:endParaRPr lang="en-US" altLang="zh-CN" sz="2800" dirty="0"/>
          </a:p>
          <a:p>
            <a:pPr>
              <a:buNone/>
            </a:pPr>
            <a:r>
              <a:rPr lang="en-US" altLang="zh-CN" sz="2800" dirty="0"/>
              <a:t>        </a:t>
            </a:r>
            <a:r>
              <a:rPr lang="zh-CN" altLang="en-US" sz="2800" dirty="0"/>
              <a:t>（</a:t>
            </a:r>
            <a:r>
              <a:rPr lang="en-US" altLang="zh-CN" sz="2800" dirty="0"/>
              <a:t>1</a:t>
            </a:r>
            <a:r>
              <a:rPr lang="zh-CN" altLang="en-US" sz="2800" dirty="0"/>
              <a:t>）不涉及婚恋、家庭、亲属等个人私密关系；常言道，家务事，外人难插手；“清官难断家务事”。基于每个亲缘、家庭关系的特殊性和相对隐私性，难以公共规则普遍视之。</a:t>
            </a:r>
            <a:endParaRPr lang="zh-CN" altLang="en-US" sz="2500" dirty="0"/>
          </a:p>
        </p:txBody>
      </p:sp>
    </p:spTree>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1"/>
          <p:cNvSpPr>
            <a:spLocks noGrp="1"/>
          </p:cNvSpPr>
          <p:nvPr>
            <p:ph type="title"/>
          </p:nvPr>
        </p:nvSpPr>
        <p:spPr>
          <a:xfrm>
            <a:off x="301625" y="228600"/>
            <a:ext cx="8556625" cy="57150"/>
          </a:xfrm>
          <a:ln/>
        </p:spPr>
        <p:txBody>
          <a:bodyPr vert="horz" wrap="square" lIns="91440" tIns="45720" rIns="91440" bIns="45720" anchor="ctr"/>
          <a:p>
            <a:endParaRPr lang="zh-CN" altLang="en-US" dirty="0"/>
          </a:p>
        </p:txBody>
      </p:sp>
      <p:sp>
        <p:nvSpPr>
          <p:cNvPr id="20483" name="内容占位符 2"/>
          <p:cNvSpPr>
            <a:spLocks noGrp="1"/>
          </p:cNvSpPr>
          <p:nvPr>
            <p:ph idx="1"/>
          </p:nvPr>
        </p:nvSpPr>
        <p:spPr>
          <a:xfrm>
            <a:off x="142875" y="357188"/>
            <a:ext cx="8786813" cy="6357937"/>
          </a:xfrm>
          <a:ln/>
        </p:spPr>
        <p:txBody>
          <a:bodyPr vert="horz" wrap="square" lIns="91440" tIns="45720" rIns="91440" bIns="45720" anchor="t"/>
          <a:p>
            <a:r>
              <a:rPr lang="zh-CN" altLang="en-US" sz="2800" dirty="0"/>
              <a:t>（</a:t>
            </a:r>
            <a:r>
              <a:rPr lang="en-US" altLang="zh-CN" sz="2800" dirty="0"/>
              <a:t>2</a:t>
            </a:r>
            <a:r>
              <a:rPr lang="zh-CN" altLang="en-US" sz="2800" dirty="0"/>
              <a:t>）原则上不涉及邻里、同事、同学、生意伙伴等特定范围的交际关系，该交际圈相对于个人范围特定，</a:t>
            </a:r>
            <a:r>
              <a:rPr lang="zh-CN" altLang="en-US" sz="2800" b="1" dirty="0">
                <a:solidFill>
                  <a:schemeClr val="tx2"/>
                </a:solidFill>
              </a:rPr>
              <a:t>基于某种特殊关系或规则建立，具有相对封闭性</a:t>
            </a:r>
            <a:r>
              <a:rPr lang="zh-CN" altLang="en-US" sz="2800" dirty="0"/>
              <a:t>，其他圈外人员缺乏介入的共同社会基础。单纯的这种特殊个人交际圈内的关系和秩序，不影响到其他公众权益的，一般也不属于公共秩序。</a:t>
            </a:r>
            <a:endParaRPr lang="en-US" altLang="zh-CN" sz="2800" dirty="0"/>
          </a:p>
          <a:p>
            <a:r>
              <a:rPr lang="zh-CN" altLang="en-US" sz="2800" dirty="0"/>
              <a:t>（</a:t>
            </a:r>
            <a:r>
              <a:rPr lang="en-US" altLang="zh-CN" sz="2800" dirty="0"/>
              <a:t>3</a:t>
            </a:r>
            <a:r>
              <a:rPr lang="zh-CN" altLang="en-US" sz="2800" dirty="0"/>
              <a:t>）原则上不涉及个人恩怨、民商事纠纷、劳务、请托、经营合作等个体私下建立的</a:t>
            </a:r>
            <a:r>
              <a:rPr lang="zh-CN" altLang="en-US" sz="2800" b="1" dirty="0">
                <a:solidFill>
                  <a:schemeClr val="tx2"/>
                </a:solidFill>
              </a:rPr>
              <a:t>特殊社会关系</a:t>
            </a:r>
            <a:r>
              <a:rPr lang="zh-CN" altLang="en-US" sz="2800" dirty="0"/>
              <a:t>。这种关系</a:t>
            </a:r>
            <a:r>
              <a:rPr lang="zh-CN" altLang="en-US" sz="2800" b="1" dirty="0">
                <a:solidFill>
                  <a:schemeClr val="tx2"/>
                </a:solidFill>
              </a:rPr>
              <a:t>更多体现个人意志的主导性，关系和秩序的建立、发展、终止大多由双方个体意志决定和引起，其他公众很难介入或不宜介入</a:t>
            </a:r>
            <a:r>
              <a:rPr lang="zh-CN" altLang="en-US" sz="2800" dirty="0"/>
              <a:t>，其中责任过错或利益纠纷，而应由民商经济法、行政法规等其他法律规范或专门规则进行调整，亦不宜纳入公共秩序规范范畴。</a:t>
            </a:r>
            <a:endParaRPr lang="zh-CN" altLang="en-US" sz="2800" dirty="0"/>
          </a:p>
        </p:txBody>
      </p:sp>
    </p:spTree>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1"/>
          <p:cNvSpPr>
            <a:spLocks noGrp="1"/>
          </p:cNvSpPr>
          <p:nvPr>
            <p:ph type="title"/>
          </p:nvPr>
        </p:nvSpPr>
        <p:spPr>
          <a:xfrm>
            <a:off x="301625" y="228600"/>
            <a:ext cx="8556625" cy="57150"/>
          </a:xfrm>
          <a:ln/>
        </p:spPr>
        <p:txBody>
          <a:bodyPr vert="horz" wrap="square" lIns="91440" tIns="45720" rIns="91440" bIns="45720" anchor="ctr"/>
          <a:p>
            <a:endParaRPr lang="zh-CN" altLang="en-US" dirty="0"/>
          </a:p>
        </p:txBody>
      </p:sp>
      <p:sp>
        <p:nvSpPr>
          <p:cNvPr id="21507" name="内容占位符 2"/>
          <p:cNvSpPr>
            <a:spLocks noGrp="1"/>
          </p:cNvSpPr>
          <p:nvPr>
            <p:ph idx="1"/>
          </p:nvPr>
        </p:nvSpPr>
        <p:spPr>
          <a:xfrm>
            <a:off x="142875" y="357188"/>
            <a:ext cx="8786813" cy="6357937"/>
          </a:xfrm>
          <a:ln/>
        </p:spPr>
        <p:txBody>
          <a:bodyPr vert="horz" wrap="square" lIns="91440" tIns="45720" rIns="91440" bIns="45720" anchor="t"/>
          <a:p>
            <a:r>
              <a:rPr lang="zh-CN" altLang="en-US" sz="2800" dirty="0"/>
              <a:t>再次，其不仅限于公共场所的秩序，应包括所有公共领域、公共空间的公共生活、交往中的秩序。</a:t>
            </a:r>
            <a:endParaRPr lang="en-US" altLang="zh-CN" sz="2800" dirty="0"/>
          </a:p>
          <a:p>
            <a:r>
              <a:rPr lang="en-US" altLang="zh-CN" sz="2800" dirty="0"/>
              <a:t>       </a:t>
            </a:r>
            <a:r>
              <a:rPr lang="zh-CN" altLang="en-US" sz="2800" dirty="0"/>
              <a:t>任何向公共开放，公共可以自由进出和进行共同生活和交往场所，均属于公共领域和公共空间，均存在需要保护的公共秩序。而且</a:t>
            </a:r>
            <a:r>
              <a:rPr lang="zh-CN" altLang="en-US" sz="2800" dirty="0">
                <a:solidFill>
                  <a:schemeClr val="tx2"/>
                </a:solidFill>
              </a:rPr>
              <a:t>公共领域、空间并不以空间的形态、面积、在场人数的多少作为评判标准</a:t>
            </a:r>
            <a:r>
              <a:rPr lang="zh-CN" altLang="en-US" sz="2800" dirty="0"/>
              <a:t>，只要有公共交互行为的存在的空间均可认定为公共领域和公共空间，包括</a:t>
            </a:r>
            <a:r>
              <a:rPr lang="zh-CN" altLang="en-US" sz="2800" b="1" dirty="0">
                <a:solidFill>
                  <a:schemeClr val="tx2"/>
                </a:solidFill>
              </a:rPr>
              <a:t>公共信息网络空间</a:t>
            </a:r>
            <a:r>
              <a:rPr lang="zh-CN" altLang="en-US" sz="2800" dirty="0"/>
              <a:t>。正如有的学者所言：“秩序的形成具有历史阶段性，而非一成不变；秩序所针对的领域具有多样性而非单一性。”</a:t>
            </a:r>
            <a:endParaRPr lang="en-US" altLang="zh-CN" sz="2800" dirty="0"/>
          </a:p>
          <a:p>
            <a:r>
              <a:rPr lang="en-US" altLang="zh-CN" sz="2800" dirty="0"/>
              <a:t>    ——</a:t>
            </a:r>
            <a:r>
              <a:rPr lang="zh-CN" altLang="en-US" sz="2800" dirty="0"/>
              <a:t>王作富、刘树德：</a:t>
            </a:r>
            <a:r>
              <a:rPr lang="zh-CN" altLang="zh-CN" sz="2800" dirty="0"/>
              <a:t>《</a:t>
            </a:r>
            <a:r>
              <a:rPr lang="zh-CN" altLang="en-US" sz="2800" dirty="0"/>
              <a:t>刑法分则专题研究</a:t>
            </a:r>
            <a:r>
              <a:rPr lang="zh-CN" altLang="zh-CN" sz="2800" dirty="0"/>
              <a:t>》</a:t>
            </a:r>
            <a:r>
              <a:rPr lang="zh-CN" altLang="en-US" sz="2800" dirty="0"/>
              <a:t>，中国人民大学出版社</a:t>
            </a:r>
            <a:r>
              <a:rPr lang="en-US" altLang="zh-CN" sz="2800" dirty="0"/>
              <a:t>2013</a:t>
            </a:r>
            <a:r>
              <a:rPr lang="zh-CN" altLang="en-US" sz="2800" dirty="0"/>
              <a:t>年版，第</a:t>
            </a:r>
            <a:r>
              <a:rPr lang="en-US" altLang="zh-CN" sz="2800" dirty="0"/>
              <a:t>316</a:t>
            </a:r>
            <a:r>
              <a:rPr lang="zh-CN" altLang="en-US" sz="2800" dirty="0"/>
              <a:t>页。</a:t>
            </a:r>
            <a:endParaRPr lang="zh-CN" altLang="en-US" sz="2800" dirty="0"/>
          </a:p>
        </p:txBody>
      </p:sp>
    </p:spTree>
  </p:cSld>
  <p:clrMapOvr>
    <a:masterClrMapping/>
  </p:clrMapOvr>
  <p:transition spd="slow">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1"/>
          <p:cNvSpPr>
            <a:spLocks noGrp="1"/>
          </p:cNvSpPr>
          <p:nvPr>
            <p:ph type="title"/>
          </p:nvPr>
        </p:nvSpPr>
        <p:spPr>
          <a:xfrm>
            <a:off x="301625" y="228600"/>
            <a:ext cx="8556625" cy="57150"/>
          </a:xfrm>
          <a:ln/>
        </p:spPr>
        <p:txBody>
          <a:bodyPr vert="horz" wrap="square" lIns="91440" tIns="45720" rIns="91440" bIns="45720" anchor="ctr"/>
          <a:p>
            <a:endParaRPr lang="zh-CN" altLang="en-US" dirty="0"/>
          </a:p>
        </p:txBody>
      </p:sp>
      <p:sp>
        <p:nvSpPr>
          <p:cNvPr id="22531" name="内容占位符 2"/>
          <p:cNvSpPr>
            <a:spLocks noGrp="1"/>
          </p:cNvSpPr>
          <p:nvPr>
            <p:ph idx="1"/>
          </p:nvPr>
        </p:nvSpPr>
        <p:spPr>
          <a:xfrm>
            <a:off x="142875" y="357188"/>
            <a:ext cx="8786813" cy="6357937"/>
          </a:xfrm>
          <a:ln/>
        </p:spPr>
        <p:txBody>
          <a:bodyPr vert="horz" wrap="square" lIns="91440" tIns="45720" rIns="91440" bIns="45720" anchor="t"/>
          <a:p>
            <a:r>
              <a:rPr lang="en-US" altLang="zh-CN" sz="2800" dirty="0"/>
              <a:t>3</a:t>
            </a:r>
            <a:r>
              <a:rPr lang="zh-CN" altLang="en-US" sz="2800" dirty="0"/>
              <a:t>、秩序性。</a:t>
            </a:r>
            <a:endParaRPr lang="en-US" altLang="zh-CN" sz="2800" dirty="0"/>
          </a:p>
          <a:p>
            <a:r>
              <a:rPr lang="en-US" altLang="zh-CN" sz="2800" dirty="0"/>
              <a:t>       </a:t>
            </a:r>
            <a:r>
              <a:rPr lang="zh-CN" altLang="en-US" sz="2600" dirty="0"/>
              <a:t>部分学者将“秩序”看作是一种“规则”，公共生活中人们共同遵守的规则</a:t>
            </a:r>
            <a:endParaRPr lang="en-US" altLang="zh-CN" sz="2600" dirty="0"/>
          </a:p>
          <a:p>
            <a:r>
              <a:rPr lang="en-US" altLang="zh-CN" sz="2600" dirty="0"/>
              <a:t>       </a:t>
            </a:r>
            <a:r>
              <a:rPr lang="zh-CN" altLang="en-US" sz="2600" dirty="0"/>
              <a:t>部分学者将“秩序”看作是一种“正常、有序、安宁的社会状态”。</a:t>
            </a:r>
            <a:endParaRPr lang="en-US" altLang="zh-CN" sz="2600" dirty="0"/>
          </a:p>
          <a:p>
            <a:r>
              <a:rPr lang="en-US" altLang="zh-CN" sz="2600" dirty="0"/>
              <a:t>       </a:t>
            </a:r>
            <a:r>
              <a:rPr lang="zh-CN" altLang="en-US" sz="2600" dirty="0"/>
              <a:t>本文认为，应当将二者结合起来，公共秩序应该是“依靠公共生活的共同规则维持的公共领域正常、有序、安宁的社会状态”。</a:t>
            </a:r>
            <a:endParaRPr lang="en-US" altLang="zh-CN" sz="2600" dirty="0"/>
          </a:p>
          <a:p>
            <a:r>
              <a:rPr lang="en-US" altLang="zh-CN" sz="2600" dirty="0"/>
              <a:t>       </a:t>
            </a:r>
            <a:r>
              <a:rPr lang="zh-CN" altLang="en-US" sz="2600" dirty="0"/>
              <a:t>因此，一种行为是否扰乱了公共秩序，是否侵害到公共秩序法益，主要应从两方面评判</a:t>
            </a:r>
            <a:r>
              <a:rPr lang="zh-CN" altLang="en-US" sz="2600" dirty="0">
                <a:sym typeface="Wingdings" panose="05000000000000000000" pitchFamily="2" charset="2"/>
              </a:rPr>
              <a:t>：</a:t>
            </a:r>
            <a:r>
              <a:rPr lang="zh-CN" altLang="en-US" sz="2800" dirty="0">
                <a:sym typeface="Wingdings" panose="05000000000000000000" pitchFamily="2" charset="2"/>
              </a:rPr>
              <a:t>（</a:t>
            </a:r>
            <a:r>
              <a:rPr lang="zh-CN" altLang="en-US" sz="2800" dirty="0">
                <a:solidFill>
                  <a:srgbClr val="FF0000"/>
                </a:solidFill>
                <a:sym typeface="Wingdings" panose="05000000000000000000" pitchFamily="2" charset="2"/>
              </a:rPr>
              <a:t>入罪及处罚必要性之根本评价点</a:t>
            </a:r>
            <a:r>
              <a:rPr lang="zh-CN" altLang="en-US" sz="2800" dirty="0"/>
              <a:t>）</a:t>
            </a:r>
            <a:endParaRPr lang="en-US" altLang="zh-CN" sz="2800" dirty="0"/>
          </a:p>
          <a:p>
            <a:r>
              <a:rPr lang="en-US" altLang="zh-CN" sz="2500" dirty="0"/>
              <a:t>     </a:t>
            </a:r>
            <a:r>
              <a:rPr lang="zh-CN" altLang="en-US" sz="2500" b="1" dirty="0">
                <a:solidFill>
                  <a:schemeClr val="tx2"/>
                </a:solidFill>
              </a:rPr>
              <a:t>其一，是否违背了公共生活的共同规则</a:t>
            </a:r>
            <a:r>
              <a:rPr lang="en-US" altLang="zh-CN" sz="2500" b="1" dirty="0">
                <a:solidFill>
                  <a:schemeClr val="tx2"/>
                </a:solidFill>
              </a:rPr>
              <a:t>——</a:t>
            </a:r>
            <a:r>
              <a:rPr lang="zh-CN" altLang="en-US" sz="2500" b="1" dirty="0">
                <a:solidFill>
                  <a:schemeClr val="tx2"/>
                </a:solidFill>
              </a:rPr>
              <a:t>形式上的标准。</a:t>
            </a:r>
            <a:endParaRPr lang="en-US" altLang="zh-CN" sz="2500" b="1" dirty="0">
              <a:solidFill>
                <a:schemeClr val="tx2"/>
              </a:solidFill>
            </a:endParaRPr>
          </a:p>
          <a:p>
            <a:r>
              <a:rPr lang="en-US" altLang="zh-CN" sz="2500" b="1" dirty="0">
                <a:solidFill>
                  <a:schemeClr val="tx2"/>
                </a:solidFill>
              </a:rPr>
              <a:t>    </a:t>
            </a:r>
            <a:r>
              <a:rPr lang="zh-CN" altLang="en-US" sz="2500" b="1" dirty="0">
                <a:solidFill>
                  <a:schemeClr val="tx2"/>
                </a:solidFill>
              </a:rPr>
              <a:t>其二，“正常、有序、安宁”的社会状态是否受破坏</a:t>
            </a:r>
            <a:r>
              <a:rPr lang="en-US" altLang="zh-CN" sz="2500" b="1" dirty="0">
                <a:solidFill>
                  <a:schemeClr val="tx2"/>
                </a:solidFill>
              </a:rPr>
              <a:t>——</a:t>
            </a:r>
            <a:r>
              <a:rPr lang="zh-CN" altLang="en-US" sz="2500" b="1" dirty="0">
                <a:solidFill>
                  <a:schemeClr val="tx2"/>
                </a:solidFill>
              </a:rPr>
              <a:t>实质性标准。</a:t>
            </a:r>
            <a:endParaRPr lang="zh-CN" altLang="en-US" sz="2500" b="1" dirty="0">
              <a:solidFill>
                <a:schemeClr val="tx2"/>
              </a:solidFill>
            </a:endParaRPr>
          </a:p>
        </p:txBody>
      </p:sp>
    </p:spTree>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1"/>
          <p:cNvSpPr>
            <a:spLocks noGrp="1"/>
          </p:cNvSpPr>
          <p:nvPr>
            <p:ph type="title"/>
          </p:nvPr>
        </p:nvSpPr>
        <p:spPr>
          <a:xfrm>
            <a:off x="301625" y="228600"/>
            <a:ext cx="8556625" cy="57150"/>
          </a:xfrm>
          <a:ln/>
        </p:spPr>
        <p:txBody>
          <a:bodyPr vert="horz" wrap="square" lIns="91440" tIns="45720" rIns="91440" bIns="45720" anchor="ctr"/>
          <a:p>
            <a:endParaRPr lang="zh-CN" altLang="en-US" dirty="0"/>
          </a:p>
        </p:txBody>
      </p:sp>
      <p:sp>
        <p:nvSpPr>
          <p:cNvPr id="23555" name="内容占位符 2"/>
          <p:cNvSpPr>
            <a:spLocks noGrp="1"/>
          </p:cNvSpPr>
          <p:nvPr>
            <p:ph idx="1"/>
          </p:nvPr>
        </p:nvSpPr>
        <p:spPr>
          <a:xfrm>
            <a:off x="142875" y="357188"/>
            <a:ext cx="8786813" cy="6357937"/>
          </a:xfrm>
          <a:ln/>
        </p:spPr>
        <p:txBody>
          <a:bodyPr vert="horz" wrap="square" lIns="91440" tIns="45720" rIns="91440" bIns="45720" anchor="t"/>
          <a:p>
            <a:pPr>
              <a:buNone/>
            </a:pPr>
            <a:r>
              <a:rPr lang="en-US" altLang="zh-CN" sz="2800" dirty="0"/>
              <a:t>    </a:t>
            </a:r>
            <a:r>
              <a:rPr lang="zh-CN" altLang="en-US" sz="2800" dirty="0"/>
              <a:t>其一，是否违背了公共生活的共同规则。</a:t>
            </a:r>
            <a:endParaRPr lang="en-US" altLang="zh-CN" sz="2800" dirty="0"/>
          </a:p>
          <a:p>
            <a:r>
              <a:rPr lang="en-US" altLang="zh-CN" sz="2500" dirty="0"/>
              <a:t>       </a:t>
            </a:r>
            <a:r>
              <a:rPr lang="zh-CN" altLang="en-US" sz="2500" dirty="0"/>
              <a:t>公共秩序的安定平稳依靠公共生活的共同规则来维护。</a:t>
            </a:r>
            <a:r>
              <a:rPr lang="zh-CN" altLang="en-US" sz="2800" dirty="0"/>
              <a:t>有的学者认为包括各种社会规章制度和风俗习惯；有的认为包括社会公德、伦理和法制；有的认为包括法律法规、行业规范和良好社会风尚。实际上，体现公共规则的形式有很多，包括</a:t>
            </a:r>
            <a:r>
              <a:rPr lang="zh-CN" altLang="en-US" sz="2800" dirty="0">
                <a:solidFill>
                  <a:schemeClr val="tx2"/>
                </a:solidFill>
              </a:rPr>
              <a:t>法律、道德规范、舆论、信仰、集体理想、公共礼仪、宗教理念、村俗帮规、民族习俗、伦理法则</a:t>
            </a:r>
            <a:r>
              <a:rPr lang="zh-CN" altLang="en-US" sz="2800" dirty="0"/>
              <a:t>等等，但最基本，也是最主要的两种规范和规则莫过于</a:t>
            </a:r>
            <a:r>
              <a:rPr lang="zh-CN" altLang="en-US" sz="2800" dirty="0">
                <a:solidFill>
                  <a:schemeClr val="tx2"/>
                </a:solidFill>
              </a:rPr>
              <a:t>“法律”和“道德”</a:t>
            </a:r>
            <a:r>
              <a:rPr lang="zh-CN" altLang="en-US" sz="2800" dirty="0"/>
              <a:t>。</a:t>
            </a:r>
            <a:endParaRPr lang="en-US" altLang="zh-CN" sz="2800" dirty="0"/>
          </a:p>
          <a:p>
            <a:r>
              <a:rPr lang="en-US" altLang="zh-CN" sz="2800" dirty="0"/>
              <a:t>      </a:t>
            </a:r>
            <a:r>
              <a:rPr lang="zh-CN" altLang="en-US" sz="1500" dirty="0"/>
              <a:t>（规范性文件。如某些公共场所的管理规章、条例或纪律规则，某些公共活动的管理规定，某些公共领域的行业规范，某些公共禁令等，当然也包括治安管理处罚法、刑法中的有关规定。作为已经上升为法律规范的公共规则，在适用效力上，所有参与公共生活的公众都必须遵守）</a:t>
            </a:r>
            <a:endParaRPr lang="en-US" altLang="zh-CN" sz="1500" dirty="0"/>
          </a:p>
          <a:p>
            <a:r>
              <a:rPr lang="en-US" altLang="zh-CN" sz="1500" dirty="0"/>
              <a:t>           </a:t>
            </a:r>
            <a:r>
              <a:rPr lang="zh-CN" altLang="en-US" sz="1500" dirty="0"/>
              <a:t>（</a:t>
            </a:r>
            <a:r>
              <a:rPr lang="en-US" altLang="zh-CN" sz="1500" dirty="0"/>
              <a:t> </a:t>
            </a:r>
            <a:r>
              <a:rPr lang="zh-CN" altLang="en-US" sz="1500" dirty="0"/>
              <a:t>道德虽然不依靠国家强制力形成约束力，但其也是人们生活的准则和规范。道德往往代表社会的正面价值趋向，以善恶为标准，通过社会舆论、内心信念和传统习惯来评价人的行为，调整人与人、人与社会之间的相互关系。道德的很多规范同样被社会公众所认可，成为维系社会秩序良好运行和发展的重要根基。如，其所倡导的平等、尊重、互爱、诚信等理念和价值历来就受公众普遍认可，是维护社会秩序安宁、和谐、有序的精神基础）</a:t>
            </a:r>
            <a:endParaRPr lang="en-US" altLang="zh-CN" sz="1500" dirty="0"/>
          </a:p>
          <a:p>
            <a:r>
              <a:rPr lang="en-US" altLang="zh-CN" sz="2800" dirty="0"/>
              <a:t>         </a:t>
            </a:r>
            <a:endParaRPr lang="zh-CN" altLang="en-US" sz="2500" dirty="0"/>
          </a:p>
        </p:txBody>
      </p:sp>
    </p:spTree>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1"/>
          <p:cNvSpPr>
            <a:spLocks noGrp="1"/>
          </p:cNvSpPr>
          <p:nvPr>
            <p:ph type="title"/>
          </p:nvPr>
        </p:nvSpPr>
        <p:spPr>
          <a:xfrm>
            <a:off x="301625" y="228600"/>
            <a:ext cx="8556625" cy="57150"/>
          </a:xfrm>
          <a:ln/>
        </p:spPr>
        <p:txBody>
          <a:bodyPr vert="horz" wrap="square" lIns="91440" tIns="45720" rIns="91440" bIns="45720" anchor="ctr"/>
          <a:p>
            <a:endParaRPr lang="zh-CN" altLang="en-US" dirty="0"/>
          </a:p>
        </p:txBody>
      </p:sp>
      <p:sp>
        <p:nvSpPr>
          <p:cNvPr id="24579" name="内容占位符 2"/>
          <p:cNvSpPr>
            <a:spLocks noGrp="1"/>
          </p:cNvSpPr>
          <p:nvPr>
            <p:ph idx="1"/>
          </p:nvPr>
        </p:nvSpPr>
        <p:spPr>
          <a:xfrm>
            <a:off x="142875" y="357188"/>
            <a:ext cx="8786813" cy="6357937"/>
          </a:xfrm>
          <a:ln/>
        </p:spPr>
        <p:txBody>
          <a:bodyPr vert="horz" wrap="square" lIns="91440" tIns="45720" rIns="91440" bIns="45720" anchor="t"/>
          <a:p>
            <a:pPr>
              <a:buNone/>
            </a:pPr>
            <a:r>
              <a:rPr lang="en-US" altLang="zh-CN" sz="2800" dirty="0"/>
              <a:t>         </a:t>
            </a:r>
            <a:r>
              <a:rPr lang="zh-CN" altLang="en-US" sz="2800" dirty="0"/>
              <a:t>之前的“流氓罪”适用时代最为明显，有学者指出：“流氓行为所违犯的公共生活规则，总是同人们共同的道德观念联系在一起。一起流氓行为，在社会心理上总是被看做是一种不道德的行为。而这种行为的实施又总是与行为者本人的道德败坏密切相关。</a:t>
            </a:r>
            <a:r>
              <a:rPr lang="zh-CN" altLang="en-US" sz="2800" b="1" dirty="0">
                <a:solidFill>
                  <a:schemeClr val="tx2"/>
                </a:solidFill>
              </a:rPr>
              <a:t>这类行为一经实施，就必然伤害人们的道德感，引起人们的愤恨和厌恶。这正是流氓罪的显著特征之一</a:t>
            </a:r>
            <a:r>
              <a:rPr lang="zh-CN" altLang="en-US" sz="2800" dirty="0"/>
              <a:t>。”</a:t>
            </a:r>
            <a:endParaRPr lang="en-US" altLang="zh-CN" sz="2800" dirty="0"/>
          </a:p>
          <a:p>
            <a:pPr>
              <a:buNone/>
            </a:pPr>
            <a:r>
              <a:rPr lang="en-US" altLang="zh-CN" sz="2800" dirty="0"/>
              <a:t>         </a:t>
            </a:r>
            <a:r>
              <a:rPr lang="zh-CN" altLang="en-US" sz="2800" dirty="0"/>
              <a:t>寻衅滋事罪也不例外，正如王作富讲授所言：“寻衅滋事所侵犯的社会秩序，不仅是社会成员所组成的共同生活体的秩序，而且</a:t>
            </a:r>
            <a:r>
              <a:rPr lang="zh-CN" altLang="en-US" sz="2800" b="1" dirty="0">
                <a:solidFill>
                  <a:schemeClr val="tx2"/>
                </a:solidFill>
              </a:rPr>
              <a:t>明显与社会成员的道德观</a:t>
            </a:r>
            <a:r>
              <a:rPr lang="zh-CN" altLang="en-US" sz="2800" dirty="0"/>
              <a:t>紧密相联”。</a:t>
            </a:r>
            <a:endParaRPr lang="zh-CN" altLang="en-US" sz="2500" dirty="0"/>
          </a:p>
        </p:txBody>
      </p: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1"/>
          <p:cNvSpPr>
            <a:spLocks noGrp="1"/>
          </p:cNvSpPr>
          <p:nvPr>
            <p:ph type="title"/>
          </p:nvPr>
        </p:nvSpPr>
        <p:spPr>
          <a:xfrm>
            <a:off x="301625" y="228600"/>
            <a:ext cx="8628063" cy="57150"/>
          </a:xfrm>
          <a:ln/>
        </p:spPr>
        <p:txBody>
          <a:bodyPr vert="horz" wrap="square" lIns="91440" tIns="45720" rIns="91440" bIns="45720" anchor="ctr"/>
          <a:p>
            <a:endParaRPr lang="zh-CN" altLang="en-US" dirty="0"/>
          </a:p>
        </p:txBody>
      </p:sp>
      <p:sp>
        <p:nvSpPr>
          <p:cNvPr id="25603" name="内容占位符 2"/>
          <p:cNvSpPr>
            <a:spLocks noGrp="1"/>
          </p:cNvSpPr>
          <p:nvPr>
            <p:ph idx="1"/>
          </p:nvPr>
        </p:nvSpPr>
        <p:spPr>
          <a:xfrm>
            <a:off x="214313" y="357188"/>
            <a:ext cx="8786812" cy="6286500"/>
          </a:xfrm>
          <a:ln/>
        </p:spPr>
        <p:txBody>
          <a:bodyPr vert="horz" wrap="square" lIns="91440" tIns="45720" rIns="91440" bIns="45720" anchor="t"/>
          <a:p>
            <a:r>
              <a:rPr lang="en-US" altLang="zh-CN" sz="2800" dirty="0"/>
              <a:t>    </a:t>
            </a:r>
            <a:r>
              <a:rPr lang="zh-CN" altLang="en-US" sz="2800" dirty="0"/>
              <a:t>例如，“随意殴打他人”、“追逐、拦截、辱骂、恐吓他人”型寻衅滋事，从</a:t>
            </a:r>
            <a:r>
              <a:rPr lang="zh-CN" altLang="en-US" sz="2800" dirty="0">
                <a:solidFill>
                  <a:schemeClr val="tx2"/>
                </a:solidFill>
              </a:rPr>
              <a:t>法律规范角度</a:t>
            </a:r>
            <a:r>
              <a:rPr lang="zh-CN" altLang="en-US" sz="2800" dirty="0"/>
              <a:t>上是为了保障</a:t>
            </a:r>
            <a:r>
              <a:rPr lang="zh-CN" altLang="en-US" sz="2800" dirty="0">
                <a:solidFill>
                  <a:schemeClr val="tx2"/>
                </a:solidFill>
              </a:rPr>
              <a:t>参与公共活动的人身和人格安全性</a:t>
            </a:r>
            <a:r>
              <a:rPr lang="zh-CN" altLang="en-US" sz="2800" dirty="0"/>
              <a:t>，为公共领域提供一个安全环境和秩序，防止在公共领域随时会面临被欺凌等不规范现象出现。</a:t>
            </a:r>
            <a:endParaRPr lang="en-US" altLang="zh-CN" sz="2800" dirty="0"/>
          </a:p>
          <a:p>
            <a:r>
              <a:rPr lang="en-US" altLang="zh-CN" sz="2800" dirty="0"/>
              <a:t>      </a:t>
            </a:r>
            <a:r>
              <a:rPr lang="zh-CN" altLang="en-US" sz="2800" dirty="0"/>
              <a:t>但从道德层面，实际上是推崇人与人之间的平等相尊互敬的理念和精神，反对和批判恃强凌弱、欺男霸女、横行霸道等野蛮无耻行径的。二者结合，实际上就是公共生活的</a:t>
            </a:r>
            <a:r>
              <a:rPr lang="zh-CN" altLang="en-US" sz="2800" dirty="0">
                <a:solidFill>
                  <a:schemeClr val="tx2"/>
                </a:solidFill>
              </a:rPr>
              <a:t>“主体独立、人格平等、自由互尊”的共同规则</a:t>
            </a:r>
            <a:r>
              <a:rPr lang="zh-CN" altLang="en-US" sz="2800" dirty="0"/>
              <a:t>。公众也能形成这样的普遍共识：只要自己遵守这一规则对待他人，他人也会以同样规则对待自己；自己不滋扰别人，别人也不会滋扰自己；自己不侵犯别人，与别人无关，别人就不会侵犯自己。从而，</a:t>
            </a:r>
            <a:r>
              <a:rPr lang="zh-CN" altLang="en-US" sz="2800" b="1" dirty="0">
                <a:solidFill>
                  <a:schemeClr val="tx2"/>
                </a:solidFill>
              </a:rPr>
              <a:t>公众能以此规则普遍预期自己参与公共活动的平等、自由、安全性，形成“互不侵犯”的基本秩序</a:t>
            </a:r>
            <a:endParaRPr lang="zh-CN" altLang="en-US" sz="2800" b="1" dirty="0">
              <a:solidFill>
                <a:schemeClr val="tx2"/>
              </a:solidFill>
            </a:endParaRPr>
          </a:p>
        </p:txBody>
      </p:sp>
    </p:spTree>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1"/>
          <p:cNvSpPr>
            <a:spLocks noGrp="1"/>
          </p:cNvSpPr>
          <p:nvPr>
            <p:ph type="title"/>
          </p:nvPr>
        </p:nvSpPr>
        <p:spPr>
          <a:xfrm>
            <a:off x="301625" y="228600"/>
            <a:ext cx="8628063" cy="57150"/>
          </a:xfrm>
          <a:ln/>
        </p:spPr>
        <p:txBody>
          <a:bodyPr vert="horz" wrap="square" lIns="91440" tIns="45720" rIns="91440" bIns="45720" anchor="ctr"/>
          <a:p>
            <a:endParaRPr lang="zh-CN" altLang="en-US" dirty="0"/>
          </a:p>
        </p:txBody>
      </p:sp>
      <p:sp>
        <p:nvSpPr>
          <p:cNvPr id="26627" name="内容占位符 2"/>
          <p:cNvSpPr>
            <a:spLocks noGrp="1"/>
          </p:cNvSpPr>
          <p:nvPr>
            <p:ph idx="1"/>
          </p:nvPr>
        </p:nvSpPr>
        <p:spPr>
          <a:xfrm>
            <a:off x="214313" y="357188"/>
            <a:ext cx="8786812" cy="6286500"/>
          </a:xfrm>
          <a:ln/>
        </p:spPr>
        <p:txBody>
          <a:bodyPr vert="horz" wrap="square" lIns="91440" tIns="45720" rIns="91440" bIns="45720" anchor="t"/>
          <a:p>
            <a:r>
              <a:rPr lang="en-US" altLang="zh-CN" sz="2800" dirty="0"/>
              <a:t>     </a:t>
            </a:r>
            <a:endParaRPr lang="en-US" altLang="zh-CN" sz="2800" dirty="0"/>
          </a:p>
          <a:p>
            <a:r>
              <a:rPr lang="en-US" altLang="zh-CN" sz="2800" dirty="0"/>
              <a:t>       </a:t>
            </a:r>
            <a:r>
              <a:rPr lang="zh-CN" altLang="en-US" sz="2800" dirty="0"/>
              <a:t>英国法哲学家哈耶克指出：“社会的秩序，在本质上便意味着个人的行动是由</a:t>
            </a:r>
            <a:r>
              <a:rPr lang="zh-CN" altLang="en-US" sz="2800" dirty="0">
                <a:solidFill>
                  <a:schemeClr val="tx2"/>
                </a:solidFill>
              </a:rPr>
              <a:t>成功的预见所指导的</a:t>
            </a:r>
            <a:r>
              <a:rPr lang="zh-CN" altLang="en-US" sz="2800" dirty="0"/>
              <a:t>，即是说人们不仅可以有效地运用他们的知识，而且还能够</a:t>
            </a:r>
            <a:r>
              <a:rPr lang="zh-CN" altLang="en-US" sz="2800" dirty="0">
                <a:solidFill>
                  <a:schemeClr val="tx2"/>
                </a:solidFill>
              </a:rPr>
              <a:t>极有信心的预见到他们能从其他人那里获得的合作</a:t>
            </a:r>
            <a:r>
              <a:rPr lang="zh-CN" altLang="en-US" sz="2800" dirty="0"/>
              <a:t>。”</a:t>
            </a:r>
            <a:endParaRPr lang="en-US" altLang="zh-CN" sz="2800" dirty="0"/>
          </a:p>
          <a:p>
            <a:endParaRPr lang="en-US" altLang="zh-CN" sz="2800" b="1" dirty="0"/>
          </a:p>
          <a:p>
            <a:r>
              <a:rPr lang="en-US" altLang="zh-CN" sz="2800" dirty="0"/>
              <a:t>   </a:t>
            </a:r>
            <a:r>
              <a:rPr lang="zh-CN" altLang="en-US" sz="2800" dirty="0"/>
              <a:t>“这种秩序可预期性，既可以满足人们对安全的心理需求，又可以实现人们对生活便利和活动效率的追求。”</a:t>
            </a:r>
            <a:endParaRPr lang="en-US" altLang="zh-CN" sz="2800" dirty="0"/>
          </a:p>
          <a:p>
            <a:r>
              <a:rPr lang="en-US" altLang="zh-CN" sz="2800" b="1" dirty="0"/>
              <a:t>             </a:t>
            </a:r>
            <a:r>
              <a:rPr lang="en-US" altLang="zh-CN" sz="2800" b="1" dirty="0">
                <a:solidFill>
                  <a:schemeClr val="tx2"/>
                </a:solidFill>
              </a:rPr>
              <a:t>——</a:t>
            </a:r>
            <a:r>
              <a:rPr lang="zh-CN" altLang="en-US" sz="2000" dirty="0"/>
              <a:t>弗里德里希</a:t>
            </a:r>
            <a:r>
              <a:rPr lang="zh-CN" altLang="zh-CN" sz="2000" dirty="0"/>
              <a:t>·</a:t>
            </a:r>
            <a:r>
              <a:rPr lang="zh-CN" altLang="en-US" sz="2000" dirty="0"/>
              <a:t>冯</a:t>
            </a:r>
            <a:r>
              <a:rPr lang="zh-CN" altLang="zh-CN" sz="2000" dirty="0"/>
              <a:t>·</a:t>
            </a:r>
            <a:r>
              <a:rPr lang="zh-CN" altLang="en-US" sz="2000" dirty="0"/>
              <a:t>哈耶克著，邓正来译：</a:t>
            </a:r>
            <a:r>
              <a:rPr lang="zh-CN" altLang="zh-CN" sz="2000" dirty="0"/>
              <a:t>《</a:t>
            </a:r>
            <a:r>
              <a:rPr lang="zh-CN" altLang="en-US" sz="2000" dirty="0"/>
              <a:t>自由秩序原理（上）</a:t>
            </a:r>
            <a:r>
              <a:rPr lang="zh-CN" altLang="zh-CN" sz="2000" dirty="0"/>
              <a:t>》</a:t>
            </a:r>
            <a:r>
              <a:rPr lang="zh-CN" altLang="en-US" sz="2000" dirty="0"/>
              <a:t>，三联书店</a:t>
            </a:r>
            <a:r>
              <a:rPr lang="en-US" altLang="zh-CN" sz="2000" dirty="0"/>
              <a:t>1997</a:t>
            </a:r>
            <a:r>
              <a:rPr lang="zh-CN" altLang="en-US" sz="2000" dirty="0"/>
              <a:t>年版；麻美英：</a:t>
            </a:r>
            <a:r>
              <a:rPr lang="zh-CN" altLang="zh-CN" sz="2000" dirty="0"/>
              <a:t>《</a:t>
            </a:r>
            <a:r>
              <a:rPr lang="zh-CN" altLang="en-US" sz="2000" dirty="0"/>
              <a:t>规范、秩序与自由</a:t>
            </a:r>
            <a:r>
              <a:rPr lang="zh-CN" altLang="zh-CN" sz="2000" dirty="0"/>
              <a:t>》</a:t>
            </a:r>
            <a:r>
              <a:rPr lang="zh-CN" altLang="en-US" sz="2000" dirty="0"/>
              <a:t>，载</a:t>
            </a:r>
            <a:r>
              <a:rPr lang="zh-CN" altLang="zh-CN" sz="2000" dirty="0"/>
              <a:t>《</a:t>
            </a:r>
            <a:r>
              <a:rPr lang="zh-CN" altLang="en-US" sz="2000" dirty="0"/>
              <a:t>浙江大学学报</a:t>
            </a:r>
            <a:r>
              <a:rPr lang="zh-CN" altLang="zh-CN" sz="2000" dirty="0"/>
              <a:t>》</a:t>
            </a:r>
            <a:r>
              <a:rPr lang="zh-CN" altLang="en-US" sz="2000" dirty="0"/>
              <a:t>（人文社会科学版），</a:t>
            </a:r>
            <a:r>
              <a:rPr lang="en-US" altLang="zh-CN" sz="2000" dirty="0"/>
              <a:t>2000</a:t>
            </a:r>
            <a:r>
              <a:rPr lang="zh-CN" altLang="en-US" sz="2000" dirty="0"/>
              <a:t>年第</a:t>
            </a:r>
            <a:r>
              <a:rPr lang="en-US" altLang="zh-CN" sz="2000" dirty="0"/>
              <a:t>6</a:t>
            </a:r>
            <a:r>
              <a:rPr lang="zh-CN" altLang="en-US" sz="2000" dirty="0"/>
              <a:t>期</a:t>
            </a:r>
            <a:endParaRPr lang="zh-CN" altLang="en-US" sz="2000" b="1" dirty="0">
              <a:solidFill>
                <a:schemeClr val="tx2"/>
              </a:solidFill>
            </a:endParaRPr>
          </a:p>
        </p:txBody>
      </p:sp>
    </p:spTree>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27651" name="内容占位符 2"/>
          <p:cNvSpPr>
            <a:spLocks noGrp="1"/>
          </p:cNvSpPr>
          <p:nvPr>
            <p:ph idx="1"/>
          </p:nvPr>
        </p:nvSpPr>
        <p:spPr>
          <a:xfrm>
            <a:off x="142875" y="357188"/>
            <a:ext cx="8858250" cy="6286500"/>
          </a:xfrm>
          <a:ln/>
        </p:spPr>
        <p:txBody>
          <a:bodyPr vert="horz" wrap="square" lIns="91440" tIns="45720" rIns="91440" bIns="45720" anchor="t"/>
          <a:p>
            <a:pPr>
              <a:buNone/>
            </a:pPr>
            <a:r>
              <a:rPr lang="zh-CN" altLang="en-US" dirty="0"/>
              <a:t>其二，“正常、有序、安宁”的社会状态是否受破坏。</a:t>
            </a:r>
            <a:endParaRPr lang="en-US" altLang="zh-CN" dirty="0"/>
          </a:p>
          <a:p>
            <a:pPr>
              <a:buNone/>
            </a:pPr>
            <a:r>
              <a:rPr lang="en-US" altLang="zh-CN" dirty="0"/>
              <a:t>        </a:t>
            </a:r>
            <a:r>
              <a:rPr lang="zh-CN" altLang="en-US" sz="2000" dirty="0"/>
              <a:t>与公共活动秩序相关的法律规范和道德规范都很多，但并不是所有的这些规定、规范都有刑法保护之必要。只有扰乱到社会公共最基本秩序的，才有必要纳入刑罚处罚范畴。</a:t>
            </a:r>
            <a:endParaRPr lang="en-US" altLang="zh-CN" sz="2000" dirty="0"/>
          </a:p>
          <a:p>
            <a:pPr>
              <a:buNone/>
            </a:pPr>
            <a:r>
              <a:rPr lang="en-US" altLang="zh-CN" sz="2000" dirty="0"/>
              <a:t>              </a:t>
            </a:r>
            <a:r>
              <a:rPr lang="zh-CN" altLang="en-US" sz="2000" dirty="0"/>
              <a:t>秩序和规范的类型与内容千差万别，并不是所有的秩序和规范都是正当合理的。有的秩序对人类社会的存在具有底线意义，在任何时代和任何社会，都是不允许侵犯的。比如杀人、抢劫、强奸、盗窃，历来都被各国法律沿革禁止，因其触及人类生活秩序的底线。</a:t>
            </a:r>
            <a:endParaRPr lang="en-US" altLang="zh-CN" sz="2000" dirty="0"/>
          </a:p>
          <a:p>
            <a:pPr>
              <a:buNone/>
            </a:pPr>
            <a:r>
              <a:rPr lang="en-US" altLang="zh-CN" sz="2000" dirty="0"/>
              <a:t>             </a:t>
            </a:r>
            <a:r>
              <a:rPr lang="zh-CN" altLang="en-US" sz="2000" dirty="0"/>
              <a:t>有的秩序和规范则不然，违反这些秩序，并不会危及社会生存与发展的底线，甚至有的场合，对特定秩序的违反还具有时代进步的意义。例如我国之前的计划经济秩序中不符合社会实际和需求的社会管理规则。</a:t>
            </a:r>
            <a:endParaRPr lang="en-US" altLang="zh-CN" sz="2000" dirty="0"/>
          </a:p>
          <a:p>
            <a:pPr>
              <a:buNone/>
            </a:pPr>
            <a:r>
              <a:rPr lang="en-US" altLang="zh-CN" sz="2000" dirty="0"/>
              <a:t>            </a:t>
            </a:r>
            <a:r>
              <a:rPr lang="zh-CN" altLang="en-US" sz="2000" dirty="0"/>
              <a:t>有的秩序和规范旨在保护社会公共利益和社会大多数人的利益，也不乏有的秩序和规范只是维护少数人的利益，保护特定部门的垄断利益。</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28675" name="内容占位符 2"/>
          <p:cNvSpPr>
            <a:spLocks noGrp="1"/>
          </p:cNvSpPr>
          <p:nvPr>
            <p:ph idx="1"/>
          </p:nvPr>
        </p:nvSpPr>
        <p:spPr>
          <a:xfrm>
            <a:off x="142875" y="357188"/>
            <a:ext cx="8858250" cy="6286500"/>
          </a:xfrm>
          <a:ln/>
        </p:spPr>
        <p:txBody>
          <a:bodyPr vert="horz" wrap="square" lIns="91440" tIns="45720" rIns="91440" bIns="45720" anchor="t"/>
          <a:p>
            <a:pPr>
              <a:buNone/>
            </a:pPr>
            <a:endParaRPr lang="en-US" altLang="zh-CN" sz="2000" dirty="0"/>
          </a:p>
          <a:p>
            <a:pPr>
              <a:buNone/>
            </a:pPr>
            <a:r>
              <a:rPr lang="en-US" altLang="zh-CN" sz="2000" dirty="0"/>
              <a:t>      </a:t>
            </a:r>
            <a:endParaRPr lang="en-US" altLang="zh-CN" sz="2000" dirty="0"/>
          </a:p>
          <a:p>
            <a:pPr>
              <a:buNone/>
            </a:pPr>
            <a:r>
              <a:rPr lang="en-US" altLang="zh-CN" sz="2000" dirty="0"/>
              <a:t>               </a:t>
            </a:r>
            <a:r>
              <a:rPr lang="zh-CN" altLang="en-US" sz="2000" dirty="0"/>
              <a:t>道德可以分为“义务型道德”和“愿望型道德”，前者属于社会公共都应遵守的最基本的道德底线；后者属于美好生活向往和追求的道德方向。道德还有“个人私德”和“社会公德”之分，前者属于个人内涵修养问题，因个体因素不同而文明程度不同；后者属于社会公共遵守的道德规范，具有普遍性。那么，对于维系公共秩序秩序而言，</a:t>
            </a:r>
            <a:r>
              <a:rPr lang="zh-CN" altLang="en-US" sz="2000" dirty="0">
                <a:solidFill>
                  <a:schemeClr val="tx2"/>
                </a:solidFill>
              </a:rPr>
              <a:t>只有“义务型道德”和“社会公德”中的规则才可以纳入刑法应倡导和保护范畴</a:t>
            </a:r>
            <a:r>
              <a:rPr lang="zh-CN" altLang="en-US" sz="2000" dirty="0"/>
              <a:t>。</a:t>
            </a:r>
            <a:endParaRPr lang="en-US" altLang="zh-CN" sz="2000" dirty="0"/>
          </a:p>
          <a:p>
            <a:pPr>
              <a:buNone/>
            </a:pPr>
            <a:r>
              <a:rPr lang="en-US" altLang="zh-CN" sz="2000" dirty="0"/>
              <a:t>              </a:t>
            </a:r>
            <a:r>
              <a:rPr lang="zh-CN" altLang="en-US" sz="2000" dirty="0"/>
              <a:t>那么，哪些才是生活生存和发展底线的秩序呢？破坏哪些秩序规则，才需要动用刑罚手段呢？我们认为，在刑法的公共秩序领域，这个评价标准就是：</a:t>
            </a:r>
            <a:r>
              <a:rPr lang="zh-CN" altLang="en-US" sz="2000" b="1" dirty="0">
                <a:solidFill>
                  <a:schemeClr val="tx2"/>
                </a:solidFill>
              </a:rPr>
              <a:t>社会最基本的“正常、有序、安宁”状态需求。</a:t>
            </a:r>
            <a:r>
              <a:rPr lang="en-US" altLang="zh-CN" sz="2000" b="1" dirty="0">
                <a:solidFill>
                  <a:schemeClr val="tx2"/>
                </a:solidFill>
              </a:rPr>
              <a:t> </a:t>
            </a:r>
            <a:endParaRPr lang="en-US" altLang="zh-CN" sz="2000" b="1" dirty="0">
              <a:solidFill>
                <a:schemeClr val="tx2"/>
              </a:solidFill>
            </a:endParaRPr>
          </a:p>
          <a:p>
            <a:pPr>
              <a:buNone/>
            </a:pPr>
            <a:r>
              <a:rPr lang="en-US" altLang="zh-CN" sz="2000" dirty="0"/>
              <a:t>              </a:t>
            </a:r>
            <a:r>
              <a:rPr lang="zh-CN" altLang="en-US" sz="2000" b="1" dirty="0">
                <a:solidFill>
                  <a:schemeClr val="tx2"/>
                </a:solidFill>
              </a:rPr>
              <a:t>“正常”，是指符合公共事项一般的情况、规律、常理或习惯的状态，没有出现异常或非常规事态。</a:t>
            </a:r>
            <a:endParaRPr lang="en-US" altLang="zh-CN" sz="2000" b="1" dirty="0">
              <a:solidFill>
                <a:schemeClr val="tx2"/>
              </a:solidFill>
            </a:endParaRPr>
          </a:p>
          <a:p>
            <a:pPr>
              <a:buNone/>
            </a:pPr>
            <a:r>
              <a:rPr lang="en-US" altLang="zh-CN" sz="2000" b="1" dirty="0">
                <a:solidFill>
                  <a:schemeClr val="tx2"/>
                </a:solidFill>
              </a:rPr>
              <a:t>               </a:t>
            </a:r>
            <a:r>
              <a:rPr lang="zh-CN" altLang="en-US" sz="2000" b="1" dirty="0">
                <a:solidFill>
                  <a:schemeClr val="tx2"/>
                </a:solidFill>
              </a:rPr>
              <a:t>“有序”，是指公共事项按照正常次序或确定的规则平顺运行或发展，没有出现秩序混乱、失常的事态。</a:t>
            </a:r>
            <a:endParaRPr lang="en-US" altLang="zh-CN" sz="2000" b="1" dirty="0">
              <a:solidFill>
                <a:schemeClr val="tx2"/>
              </a:solidFill>
            </a:endParaRPr>
          </a:p>
          <a:p>
            <a:pPr>
              <a:buNone/>
            </a:pPr>
            <a:r>
              <a:rPr lang="en-US" altLang="zh-CN" sz="2000" b="1" dirty="0">
                <a:solidFill>
                  <a:schemeClr val="tx2"/>
                </a:solidFill>
              </a:rPr>
              <a:t>              </a:t>
            </a:r>
            <a:r>
              <a:rPr lang="zh-CN" altLang="en-US" sz="2000" b="1" dirty="0">
                <a:solidFill>
                  <a:schemeClr val="tx2"/>
                </a:solidFill>
              </a:rPr>
              <a:t>“安宁”，是指公众在公共领域或参与公共活动时应享有的安全、平稳、安定、平和、安宁的境态，不受侵犯、干涉、滋扰。</a:t>
            </a:r>
            <a:endParaRPr lang="en-US" altLang="zh-CN" sz="2000" b="1" dirty="0">
              <a:solidFill>
                <a:schemeClr val="tx2"/>
              </a:solidFill>
            </a:endParaRPr>
          </a:p>
          <a:p>
            <a:pPr>
              <a:buNone/>
            </a:pPr>
            <a:r>
              <a:rPr lang="en-US" altLang="zh-CN" sz="2000" dirty="0"/>
              <a:t>                 </a:t>
            </a:r>
            <a:r>
              <a:rPr lang="zh-CN" altLang="en-US" sz="2000" dirty="0"/>
              <a:t>只要是严重影响和破坏到上述社会基本的秩序状态需求的，就应视为侵害到了刑法上的社会公共秩序法益，需要纳入刑法处理。</a:t>
            </a:r>
            <a:endParaRPr lang="zh-CN" altLang="en-US" sz="2000" dirty="0"/>
          </a:p>
        </p:txBody>
      </p:sp>
    </p:spTree>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29699" name="内容占位符 2"/>
          <p:cNvSpPr>
            <a:spLocks noGrp="1"/>
          </p:cNvSpPr>
          <p:nvPr>
            <p:ph idx="1"/>
          </p:nvPr>
        </p:nvSpPr>
        <p:spPr>
          <a:xfrm>
            <a:off x="142875" y="357188"/>
            <a:ext cx="8858250" cy="6286500"/>
          </a:xfrm>
          <a:ln/>
        </p:spPr>
        <p:txBody>
          <a:bodyPr vert="horz" wrap="square" lIns="91440" tIns="45720" rIns="91440" bIns="45720" anchor="t"/>
          <a:p>
            <a:pPr>
              <a:buNone/>
            </a:pPr>
            <a:endParaRPr lang="en-US" altLang="zh-CN" sz="2000" dirty="0"/>
          </a:p>
          <a:p>
            <a:pPr>
              <a:buNone/>
            </a:pPr>
            <a:r>
              <a:rPr lang="en-US" altLang="zh-CN" sz="2000" dirty="0"/>
              <a:t>              </a:t>
            </a:r>
            <a:r>
              <a:rPr lang="zh-CN" altLang="en-US" sz="2000" dirty="0"/>
              <a:t>这“正常、有序、安宁”的程度判断，实际上也就是寻衅滋事罪犯罪构成中</a:t>
            </a:r>
            <a:r>
              <a:rPr lang="zh-CN" altLang="en-US" sz="2000" b="1" dirty="0">
                <a:solidFill>
                  <a:schemeClr val="tx2"/>
                </a:solidFill>
              </a:rPr>
              <a:t>“情节严重”、“情节恶劣”、“秩序严重混乱”等罪量情节要件的认定问题</a:t>
            </a:r>
            <a:r>
              <a:rPr lang="zh-CN" altLang="en-US" sz="2000" dirty="0"/>
              <a:t>。这必须根据行为时的</a:t>
            </a:r>
            <a:r>
              <a:rPr lang="zh-CN" altLang="en-US" sz="2000" dirty="0">
                <a:solidFill>
                  <a:schemeClr val="tx2"/>
                </a:solidFill>
              </a:rPr>
              <a:t>时空、环境</a:t>
            </a:r>
            <a:r>
              <a:rPr lang="zh-CN" altLang="en-US" sz="2000" dirty="0"/>
              <a:t>等具体情况，结合当时当地</a:t>
            </a:r>
            <a:r>
              <a:rPr lang="zh-CN" altLang="en-US" sz="2000" dirty="0">
                <a:solidFill>
                  <a:schemeClr val="tx2"/>
                </a:solidFill>
              </a:rPr>
              <a:t>大众普遍易接受的的公序良俗，还有在场普通大众的正常心理感受</a:t>
            </a:r>
            <a:r>
              <a:rPr lang="zh-CN" altLang="en-US" sz="2000" dirty="0"/>
              <a:t>等因素综合评判。</a:t>
            </a:r>
            <a:endParaRPr lang="en-US" altLang="zh-CN" sz="2000" dirty="0"/>
          </a:p>
          <a:p>
            <a:pPr>
              <a:buNone/>
            </a:pPr>
            <a:r>
              <a:rPr lang="en-US" altLang="zh-CN" sz="2000" dirty="0"/>
              <a:t>              </a:t>
            </a:r>
            <a:r>
              <a:rPr lang="zh-CN" altLang="en-US" sz="2000" dirty="0"/>
              <a:t>可以借鉴英国</a:t>
            </a:r>
            <a:r>
              <a:rPr lang="zh-CN" altLang="zh-CN" sz="2000" dirty="0"/>
              <a:t>《</a:t>
            </a:r>
            <a:r>
              <a:rPr lang="en-US" altLang="zh-CN" sz="2000" dirty="0"/>
              <a:t>1986</a:t>
            </a:r>
            <a:r>
              <a:rPr lang="zh-CN" altLang="en-US" sz="2000" dirty="0"/>
              <a:t>年公共秩序法案</a:t>
            </a:r>
            <a:r>
              <a:rPr lang="zh-CN" altLang="zh-CN" sz="2000" dirty="0"/>
              <a:t>》</a:t>
            </a:r>
            <a:r>
              <a:rPr lang="zh-CN" altLang="en-US" sz="2000" dirty="0"/>
              <a:t>中对“暴动罪”、“暴力骚动罪”、“滋事罪”三个罪名的评价标准。</a:t>
            </a:r>
            <a:endParaRPr lang="en-US" altLang="zh-CN" sz="2000" dirty="0"/>
          </a:p>
          <a:p>
            <a:pPr>
              <a:buNone/>
            </a:pPr>
            <a:r>
              <a:rPr lang="en-US" altLang="zh-CN" sz="2000" dirty="0"/>
              <a:t>            </a:t>
            </a:r>
            <a:r>
              <a:rPr lang="zh-CN" altLang="en-US" sz="2000" b="1" dirty="0">
                <a:solidFill>
                  <a:schemeClr val="tx2"/>
                </a:solidFill>
              </a:rPr>
              <a:t>“要求这三种犯罪，必须是“会使一个在现场的具有合理的坚定性的人开始为他自己的安全感到担心，但并不需要这样的一个实际人在场，甚至可能在场。在没有人在场的情况下，法庭或陪审团将对假象的问题作出答案”。”在认定“滋事罪”时，一个轻微的普通的攻击或击打是不会构成本罪。只有当攻击或殴打严重到足以使一个正常坚定性的旁观者担心自己的安全时才够本罪。因为“滋事”罪是一种公共秩序罪，与一般伤害和殴打罪的区别就在于，其目的是“为了保护旁观者。</a:t>
            </a:r>
            <a:endParaRPr lang="en-US" altLang="zh-CN" sz="2000" b="1" dirty="0">
              <a:solidFill>
                <a:schemeClr val="tx2"/>
              </a:solidFill>
            </a:endParaRPr>
          </a:p>
          <a:p>
            <a:pPr>
              <a:buNone/>
            </a:pPr>
            <a:r>
              <a:rPr lang="en-US" altLang="zh-CN" sz="2000" dirty="0"/>
              <a:t>                 ——</a:t>
            </a:r>
            <a:r>
              <a:rPr lang="zh-CN" altLang="zh-CN" sz="2000" dirty="0"/>
              <a:t> </a:t>
            </a:r>
            <a:r>
              <a:rPr lang="en-US" altLang="zh-CN" sz="2000" dirty="0"/>
              <a:t>[</a:t>
            </a:r>
            <a:r>
              <a:rPr lang="zh-CN" altLang="en-US" sz="2000" dirty="0"/>
              <a:t>英</a:t>
            </a:r>
            <a:r>
              <a:rPr lang="en-US" altLang="zh-CN" sz="2000" dirty="0"/>
              <a:t>]J</a:t>
            </a:r>
            <a:r>
              <a:rPr lang="zh-CN" altLang="zh-CN" sz="2000" dirty="0"/>
              <a:t>·</a:t>
            </a:r>
            <a:r>
              <a:rPr lang="en-US" altLang="zh-CN" sz="2000" dirty="0"/>
              <a:t>C</a:t>
            </a:r>
            <a:r>
              <a:rPr lang="zh-CN" altLang="zh-CN" sz="2000" dirty="0"/>
              <a:t>·</a:t>
            </a:r>
            <a:r>
              <a:rPr lang="zh-CN" altLang="en-US" sz="2000" dirty="0"/>
              <a:t>史密斯、</a:t>
            </a:r>
            <a:r>
              <a:rPr lang="en-US" altLang="zh-CN" sz="2000" dirty="0"/>
              <a:t> B</a:t>
            </a:r>
            <a:r>
              <a:rPr lang="zh-CN" altLang="zh-CN" sz="2000" dirty="0"/>
              <a:t>·</a:t>
            </a:r>
            <a:r>
              <a:rPr lang="zh-CN" altLang="en-US" sz="2000" dirty="0"/>
              <a:t>霍根著，马清升等译：</a:t>
            </a:r>
            <a:r>
              <a:rPr lang="zh-CN" altLang="zh-CN" sz="2000" dirty="0"/>
              <a:t>《</a:t>
            </a:r>
            <a:r>
              <a:rPr lang="zh-CN" altLang="en-US" sz="2000" dirty="0"/>
              <a:t>英国刑法</a:t>
            </a:r>
            <a:r>
              <a:rPr lang="zh-CN" altLang="zh-CN" sz="2000" dirty="0"/>
              <a:t>》</a:t>
            </a:r>
            <a:r>
              <a:rPr lang="zh-CN" altLang="en-US" sz="2000" dirty="0"/>
              <a:t>，法律出版社</a:t>
            </a:r>
            <a:r>
              <a:rPr lang="en-US" altLang="zh-CN" sz="2000" dirty="0"/>
              <a:t>2000</a:t>
            </a:r>
            <a:r>
              <a:rPr lang="zh-CN" altLang="en-US" sz="2000" dirty="0"/>
              <a:t>年</a:t>
            </a:r>
            <a:r>
              <a:rPr lang="en-US" altLang="zh-CN" sz="2000" dirty="0"/>
              <a:t>9</a:t>
            </a:r>
            <a:r>
              <a:rPr lang="zh-CN" altLang="en-US" sz="2000" dirty="0"/>
              <a:t>月版。</a:t>
            </a:r>
            <a:endParaRPr lang="en-US" altLang="zh-CN" sz="2000" dirty="0"/>
          </a:p>
          <a:p>
            <a:pPr>
              <a:buNone/>
            </a:pPr>
            <a:r>
              <a:rPr lang="en-US" altLang="zh-CN" sz="1500" dirty="0"/>
              <a:t>                </a:t>
            </a:r>
            <a:r>
              <a:rPr lang="zh-CN" altLang="en-US" sz="1500" dirty="0"/>
              <a:t>以观看电影为例，如何界定造成社会秩序严重混乱。是以物理秩序，还是公众心理造成影响。是道德还是规则。也有些国家以致使在场公众产生恐慌、不安、尴尬或不适作为评判标准，也不失为一种直观的评价标准。但无论如何，这些安宁有序的基本秩序需求，应该属于任何文明社会都必须保护的秩序法益</a:t>
            </a:r>
            <a:endParaRPr lang="en-US" altLang="zh-CN" sz="15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0723" name="内容占位符 2"/>
          <p:cNvSpPr>
            <a:spLocks noGrp="1"/>
          </p:cNvSpPr>
          <p:nvPr>
            <p:ph idx="1"/>
          </p:nvPr>
        </p:nvSpPr>
        <p:spPr>
          <a:xfrm>
            <a:off x="142875" y="357188"/>
            <a:ext cx="8858250" cy="6286500"/>
          </a:xfrm>
          <a:ln/>
        </p:spPr>
        <p:txBody>
          <a:bodyPr vert="horz" wrap="square" lIns="91440" tIns="45720" rIns="91440" bIns="45720" anchor="t"/>
          <a:p>
            <a:pPr>
              <a:buNone/>
            </a:pPr>
            <a:endParaRPr lang="en-US" altLang="zh-CN" sz="2000" dirty="0"/>
          </a:p>
          <a:p>
            <a:pPr>
              <a:buNone/>
            </a:pPr>
            <a:r>
              <a:rPr lang="en-US" altLang="zh-CN" sz="2000" dirty="0"/>
              <a:t>              </a:t>
            </a:r>
            <a:r>
              <a:rPr lang="zh-CN" altLang="en-US" sz="2000" dirty="0"/>
              <a:t>这“正常、有序、安宁”的程度判断，实际上也就是寻衅滋事罪犯罪构成中</a:t>
            </a:r>
            <a:r>
              <a:rPr lang="zh-CN" altLang="en-US" sz="2000" b="1" dirty="0">
                <a:solidFill>
                  <a:schemeClr val="tx2"/>
                </a:solidFill>
              </a:rPr>
              <a:t>“情节严重”、“情节恶劣”、“秩序严重混乱”等罪量情节要件的认定问题</a:t>
            </a:r>
            <a:r>
              <a:rPr lang="zh-CN" altLang="en-US" sz="2000" dirty="0"/>
              <a:t>。这必须根据行为时的</a:t>
            </a:r>
            <a:r>
              <a:rPr lang="zh-CN" altLang="en-US" sz="2000" dirty="0">
                <a:solidFill>
                  <a:schemeClr val="tx2"/>
                </a:solidFill>
              </a:rPr>
              <a:t>时空、环境</a:t>
            </a:r>
            <a:r>
              <a:rPr lang="zh-CN" altLang="en-US" sz="2000" dirty="0"/>
              <a:t>等具体情况，结合当时当地</a:t>
            </a:r>
            <a:r>
              <a:rPr lang="zh-CN" altLang="en-US" sz="2000" dirty="0">
                <a:solidFill>
                  <a:schemeClr val="tx2"/>
                </a:solidFill>
              </a:rPr>
              <a:t>大众普遍易接受的的公序良俗，还有在场普通大众的正常心理感受</a:t>
            </a:r>
            <a:r>
              <a:rPr lang="zh-CN" altLang="en-US" sz="2000" dirty="0"/>
              <a:t>等因素综合评判。</a:t>
            </a:r>
            <a:endParaRPr lang="en-US" altLang="zh-CN" sz="2000" dirty="0"/>
          </a:p>
          <a:p>
            <a:pPr>
              <a:buNone/>
            </a:pPr>
            <a:r>
              <a:rPr lang="en-US" altLang="zh-CN" sz="2000" dirty="0"/>
              <a:t>              </a:t>
            </a:r>
            <a:r>
              <a:rPr lang="zh-CN" altLang="en-US" sz="2000" dirty="0"/>
              <a:t>可以借鉴英国</a:t>
            </a:r>
            <a:r>
              <a:rPr lang="zh-CN" altLang="zh-CN" sz="2000" dirty="0"/>
              <a:t>《</a:t>
            </a:r>
            <a:r>
              <a:rPr lang="en-US" altLang="zh-CN" sz="2000" dirty="0"/>
              <a:t>1986</a:t>
            </a:r>
            <a:r>
              <a:rPr lang="zh-CN" altLang="en-US" sz="2000" dirty="0"/>
              <a:t>年公共秩序法案</a:t>
            </a:r>
            <a:r>
              <a:rPr lang="zh-CN" altLang="zh-CN" sz="2000" dirty="0"/>
              <a:t>》</a:t>
            </a:r>
            <a:r>
              <a:rPr lang="zh-CN" altLang="en-US" sz="2000" dirty="0"/>
              <a:t>中对“暴动罪”、“暴力骚动罪”、“滋事罪”三个罪名的评价标准。</a:t>
            </a:r>
            <a:endParaRPr lang="en-US" altLang="zh-CN" sz="2000" dirty="0"/>
          </a:p>
          <a:p>
            <a:pPr>
              <a:buNone/>
            </a:pPr>
            <a:r>
              <a:rPr lang="en-US" altLang="zh-CN" sz="2000" dirty="0"/>
              <a:t>            </a:t>
            </a:r>
            <a:r>
              <a:rPr lang="zh-CN" altLang="en-US" sz="2000" b="1" dirty="0">
                <a:solidFill>
                  <a:schemeClr val="tx2"/>
                </a:solidFill>
              </a:rPr>
              <a:t>“要求这三种犯罪，必须是“会使一个在现场的具有合理的坚定性的人开始为他自己的安全感到担心，但并不需要这样的一个实际人在场，甚至可能在场。在没有人在场的情况下，法庭或陪审团将对假象的问题作出答案”。”在认定“滋事罪”时，一个轻微的普通的攻击或击打是不会构成本罪。只有当攻击或殴打严重到足以使一个正常坚定性的旁观者担心自己的安全时才够本罪。因为“滋事”罪是一种公共秩序罪，与一般伤害和殴打罪的区别就在于，其目的是“为了保护旁观者。</a:t>
            </a:r>
            <a:endParaRPr lang="en-US" altLang="zh-CN" sz="2000" b="1" dirty="0">
              <a:solidFill>
                <a:schemeClr val="tx2"/>
              </a:solidFill>
            </a:endParaRPr>
          </a:p>
          <a:p>
            <a:pPr>
              <a:buNone/>
            </a:pPr>
            <a:r>
              <a:rPr lang="en-US" altLang="zh-CN" sz="2000" dirty="0"/>
              <a:t>                 ——</a:t>
            </a:r>
            <a:r>
              <a:rPr lang="zh-CN" altLang="zh-CN" sz="2000" dirty="0"/>
              <a:t> </a:t>
            </a:r>
            <a:r>
              <a:rPr lang="en-US" altLang="zh-CN" sz="2000" dirty="0"/>
              <a:t>[</a:t>
            </a:r>
            <a:r>
              <a:rPr lang="zh-CN" altLang="en-US" sz="2000" dirty="0"/>
              <a:t>英</a:t>
            </a:r>
            <a:r>
              <a:rPr lang="en-US" altLang="zh-CN" sz="2000" dirty="0"/>
              <a:t>]J</a:t>
            </a:r>
            <a:r>
              <a:rPr lang="zh-CN" altLang="zh-CN" sz="2000" dirty="0"/>
              <a:t>·</a:t>
            </a:r>
            <a:r>
              <a:rPr lang="en-US" altLang="zh-CN" sz="2000" dirty="0"/>
              <a:t>C</a:t>
            </a:r>
            <a:r>
              <a:rPr lang="zh-CN" altLang="zh-CN" sz="2000" dirty="0"/>
              <a:t>·</a:t>
            </a:r>
            <a:r>
              <a:rPr lang="zh-CN" altLang="en-US" sz="2000" dirty="0"/>
              <a:t>史密斯、</a:t>
            </a:r>
            <a:r>
              <a:rPr lang="en-US" altLang="zh-CN" sz="2000" dirty="0"/>
              <a:t> B</a:t>
            </a:r>
            <a:r>
              <a:rPr lang="zh-CN" altLang="zh-CN" sz="2000" dirty="0"/>
              <a:t>·</a:t>
            </a:r>
            <a:r>
              <a:rPr lang="zh-CN" altLang="en-US" sz="2000" dirty="0"/>
              <a:t>霍根著，马清升等译：</a:t>
            </a:r>
            <a:r>
              <a:rPr lang="zh-CN" altLang="zh-CN" sz="2000" dirty="0"/>
              <a:t>《</a:t>
            </a:r>
            <a:r>
              <a:rPr lang="zh-CN" altLang="en-US" sz="2000" dirty="0"/>
              <a:t>英国刑法</a:t>
            </a:r>
            <a:r>
              <a:rPr lang="zh-CN" altLang="zh-CN" sz="2000" dirty="0"/>
              <a:t>》</a:t>
            </a:r>
            <a:r>
              <a:rPr lang="zh-CN" altLang="en-US" sz="2000" dirty="0"/>
              <a:t>，法律出版社</a:t>
            </a:r>
            <a:r>
              <a:rPr lang="en-US" altLang="zh-CN" sz="2000" dirty="0"/>
              <a:t>2000</a:t>
            </a:r>
            <a:r>
              <a:rPr lang="zh-CN" altLang="en-US" sz="2000" dirty="0"/>
              <a:t>年</a:t>
            </a:r>
            <a:r>
              <a:rPr lang="en-US" altLang="zh-CN" sz="2000" dirty="0"/>
              <a:t>9</a:t>
            </a:r>
            <a:r>
              <a:rPr lang="zh-CN" altLang="en-US" sz="2000" dirty="0"/>
              <a:t>月版。</a:t>
            </a:r>
            <a:endParaRPr lang="en-US" altLang="zh-CN" sz="2000" dirty="0"/>
          </a:p>
          <a:p>
            <a:pPr>
              <a:buNone/>
            </a:pPr>
            <a:r>
              <a:rPr lang="en-US" altLang="zh-CN" sz="1500" dirty="0"/>
              <a:t>                </a:t>
            </a:r>
            <a:r>
              <a:rPr lang="zh-CN" altLang="en-US" sz="1500" dirty="0"/>
              <a:t>以观看电影为例，如何界定造成社会秩序严重混乱。是以物理秩序，还是公众心理造成影响。是道德还是规则。也有些国家以致使在场公众产生恐慌、不安、尴尬或不适作为评判标准，也不失为一种直观的评价标准。但无论如何，这些安宁有序的基本秩序需求，应该属于任何文明社会都必须保护的秩序法益</a:t>
            </a:r>
            <a:endParaRPr lang="en-US" altLang="zh-CN" sz="15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1747" name="内容占位符 2"/>
          <p:cNvSpPr>
            <a:spLocks noGrp="1"/>
          </p:cNvSpPr>
          <p:nvPr>
            <p:ph idx="1"/>
          </p:nvPr>
        </p:nvSpPr>
        <p:spPr>
          <a:xfrm>
            <a:off x="142875" y="357188"/>
            <a:ext cx="8858250" cy="6286500"/>
          </a:xfrm>
          <a:ln/>
        </p:spPr>
        <p:txBody>
          <a:bodyPr vert="horz" wrap="square" lIns="91440" tIns="45720" rIns="91440" bIns="45720" anchor="t"/>
          <a:p>
            <a:pPr>
              <a:buNone/>
            </a:pPr>
            <a:r>
              <a:rPr lang="zh-CN" altLang="en-US" sz="2800" dirty="0"/>
              <a:t>       三</a:t>
            </a:r>
            <a:r>
              <a:rPr lang="en-US" altLang="zh-CN" sz="2800" dirty="0"/>
              <a:t>  </a:t>
            </a:r>
            <a:r>
              <a:rPr lang="zh-CN" altLang="en-US" sz="2800" dirty="0"/>
              <a:t>、四种类型寻衅滋事的具体客体内容</a:t>
            </a:r>
            <a:endParaRPr lang="en-US" altLang="zh-CN" sz="2800" dirty="0"/>
          </a:p>
          <a:p>
            <a:pPr>
              <a:buNone/>
            </a:pPr>
            <a:r>
              <a:rPr lang="en-US" altLang="zh-CN" sz="2000" dirty="0"/>
              <a:t>      </a:t>
            </a:r>
            <a:endParaRPr lang="en-US" altLang="zh-CN" sz="2000" dirty="0"/>
          </a:p>
          <a:p>
            <a:pPr>
              <a:buNone/>
            </a:pPr>
            <a:r>
              <a:rPr lang="en-US" altLang="zh-CN" sz="2000" dirty="0"/>
              <a:t>     </a:t>
            </a:r>
            <a:r>
              <a:rPr lang="zh-CN" altLang="en-US" sz="2000" dirty="0"/>
              <a:t>（一）</a:t>
            </a:r>
            <a:r>
              <a:rPr lang="en-US" altLang="zh-CN" sz="2000" dirty="0"/>
              <a:t> “</a:t>
            </a:r>
            <a:r>
              <a:rPr lang="zh-CN" altLang="en-US" sz="2000" dirty="0"/>
              <a:t>随意殴打他人”类型。</a:t>
            </a:r>
            <a:endParaRPr lang="en-US" altLang="zh-CN" sz="2000" dirty="0"/>
          </a:p>
          <a:p>
            <a:pPr>
              <a:buNone/>
            </a:pPr>
            <a:r>
              <a:rPr lang="en-US" altLang="zh-CN" sz="2000" dirty="0"/>
              <a:t>              </a:t>
            </a:r>
            <a:r>
              <a:rPr lang="zh-CN" altLang="en-US" sz="2000" dirty="0"/>
              <a:t>根据“四类型法益”说，“随意殴打他人”型寻衅滋事犯罪侵害的法益应是“社会一般交往中的个人的身体安全，或者说是与公共秩序相关联的个人的身体安全”。</a:t>
            </a:r>
            <a:endParaRPr lang="en-US" altLang="zh-CN" sz="2000" dirty="0"/>
          </a:p>
          <a:p>
            <a:pPr>
              <a:buNone/>
            </a:pPr>
            <a:r>
              <a:rPr lang="en-US" altLang="zh-CN" sz="2000" dirty="0"/>
              <a:t>              </a:t>
            </a:r>
            <a:r>
              <a:rPr lang="zh-CN" altLang="en-US" sz="2000" dirty="0"/>
              <a:t>该规定保护的法益是一种特殊的个人身体安全，或称“身体不可侵犯性”。其特殊点就在于“公共性”，专指“社会一般交往”和“与公共秩序相关联”中的身体安全。其体现了寻衅滋事法益的特殊性，有利于与故意伤害罪、虐待罪、刑讯逼供罪等相近罪名界分开来。</a:t>
            </a:r>
            <a:endParaRPr lang="en-US" altLang="zh-CN" sz="2000" dirty="0"/>
          </a:p>
          <a:p>
            <a:pPr>
              <a:buNone/>
            </a:pPr>
            <a:r>
              <a:rPr lang="en-US" altLang="zh-CN" sz="2000" dirty="0"/>
              <a:t>             </a:t>
            </a:r>
            <a:r>
              <a:rPr lang="zh-CN" altLang="en-US" sz="2000" dirty="0"/>
              <a:t>本文认为，“个人身体安全”或“身体不可侵犯性”的表述更多体现的还是一种“安全秩序、规则或状态”方面的法益，仍偏向于社会法益范畴，没有体现相对独立的个体法益价值。特别是在给个人身体造成实体伤害的情况下，本罪不仅扰乱了公共领域的个体身体安全秩序，还侵犯了具体个人的身体健康权。还需要随机客体相结合。有必要在“四类型法益”说的客体概括基础上，增加随机客体的表述。</a:t>
            </a:r>
            <a:endParaRPr lang="en-US" altLang="zh-CN" sz="2000" dirty="0"/>
          </a:p>
          <a:p>
            <a:pPr>
              <a:buNone/>
            </a:pPr>
            <a:r>
              <a:rPr lang="en-US" altLang="zh-CN" sz="2000" dirty="0"/>
              <a:t>              </a:t>
            </a:r>
            <a:r>
              <a:rPr lang="zh-CN" altLang="en-US" sz="2000" dirty="0"/>
              <a:t>具体客体应为：</a:t>
            </a:r>
            <a:r>
              <a:rPr lang="zh-CN" altLang="en-US" sz="2000" b="1" dirty="0">
                <a:solidFill>
                  <a:schemeClr val="tx2"/>
                </a:solidFill>
              </a:rPr>
              <a:t>“任何个人在一般社会交往中人身不受随意殴打的权利或者社会提供保障每个人在一般社会交往中人身不受随意殴打的规则或秩序。”</a:t>
            </a:r>
            <a:endParaRPr lang="en-US" altLang="zh-CN" sz="2000" b="1" dirty="0">
              <a:solidFill>
                <a:schemeClr val="tx2"/>
              </a:solidFill>
            </a:endParaRPr>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2771" name="内容占位符 2"/>
          <p:cNvSpPr>
            <a:spLocks noGrp="1"/>
          </p:cNvSpPr>
          <p:nvPr>
            <p:ph idx="1"/>
          </p:nvPr>
        </p:nvSpPr>
        <p:spPr>
          <a:xfrm>
            <a:off x="142875" y="357188"/>
            <a:ext cx="8858250" cy="6286500"/>
          </a:xfrm>
          <a:ln/>
        </p:spPr>
        <p:txBody>
          <a:bodyPr vert="horz" wrap="square" lIns="91440" tIns="45720" rIns="91440" bIns="45720" anchor="t"/>
          <a:p>
            <a:pPr>
              <a:buNone/>
            </a:pPr>
            <a:r>
              <a:rPr lang="zh-CN" altLang="en-US" sz="2800" dirty="0"/>
              <a:t>      </a:t>
            </a:r>
            <a:endParaRPr lang="en-US" altLang="zh-CN" sz="2800" dirty="0"/>
          </a:p>
          <a:p>
            <a:pPr>
              <a:buNone/>
            </a:pPr>
            <a:r>
              <a:rPr lang="en-US" altLang="zh-CN" sz="2000" dirty="0"/>
              <a:t>      </a:t>
            </a:r>
            <a:r>
              <a:rPr lang="zh-CN" altLang="en-US" sz="2000" dirty="0"/>
              <a:t>（二）</a:t>
            </a:r>
            <a:r>
              <a:rPr lang="en-US" altLang="zh-CN" sz="2000" dirty="0"/>
              <a:t> “</a:t>
            </a:r>
            <a:r>
              <a:rPr lang="zh-CN" altLang="en-US" sz="2000" dirty="0"/>
              <a:t>追逐、拦截、辱骂、恐吓他人”类型。。</a:t>
            </a:r>
            <a:endParaRPr lang="en-US" altLang="zh-CN" sz="2000" dirty="0"/>
          </a:p>
          <a:p>
            <a:pPr>
              <a:buNone/>
            </a:pPr>
            <a:r>
              <a:rPr lang="en-US" altLang="zh-CN" sz="2000" dirty="0"/>
              <a:t>              </a:t>
            </a:r>
            <a:r>
              <a:rPr lang="zh-CN" altLang="en-US" sz="2000" dirty="0"/>
              <a:t>根据“四类型法益”说， “追逐、拦截、辱骂、恐吓他人”型寻衅滋事侵害的法益是“一般人在公共生活、公共活动的行动自由与名誉，也可以说是与公共秩序相关联的行动自由与名誉”。。</a:t>
            </a:r>
            <a:endParaRPr lang="en-US" altLang="zh-CN" sz="2000" dirty="0"/>
          </a:p>
          <a:p>
            <a:pPr>
              <a:buNone/>
            </a:pPr>
            <a:r>
              <a:rPr lang="en-US" altLang="zh-CN" sz="2000" dirty="0"/>
              <a:t>              </a:t>
            </a:r>
            <a:r>
              <a:rPr lang="zh-CN" altLang="en-US" sz="2000" dirty="0"/>
              <a:t>该规定保护的法益是是一种特殊的个人自由与名誉。特点也在于其“公共性”，系与公共秩序、公共生活、活动相关联的个人自由与名誉。</a:t>
            </a:r>
            <a:endParaRPr lang="en-US" altLang="zh-CN" sz="2000" dirty="0"/>
          </a:p>
          <a:p>
            <a:pPr>
              <a:buNone/>
            </a:pPr>
            <a:r>
              <a:rPr lang="en-US" altLang="zh-CN" sz="2000" dirty="0"/>
              <a:t>             </a:t>
            </a:r>
            <a:r>
              <a:rPr lang="zh-CN" altLang="en-US" sz="2000" dirty="0"/>
              <a:t>例如，因婚恋发生的追逐、拦截行为；因私人恩怨或纠纷，私下互骂，或在少数人前辱骂对方的行为；因诉讼纠纷，恐吓证人、对方当事人或其他诉讼参与人的行为，均属于在特殊交往关系中发生，与公共秩序无关联，不属于寻衅滋事罪。</a:t>
            </a:r>
            <a:endParaRPr lang="en-US" altLang="zh-CN" sz="2000" dirty="0"/>
          </a:p>
          <a:p>
            <a:pPr>
              <a:buNone/>
            </a:pPr>
            <a:r>
              <a:rPr lang="en-US" altLang="zh-CN" sz="2000" dirty="0"/>
              <a:t>               </a:t>
            </a:r>
            <a:r>
              <a:rPr lang="zh-CN" altLang="en-US" sz="2000" dirty="0"/>
              <a:t>上述客体概括是</a:t>
            </a:r>
            <a:r>
              <a:rPr lang="zh-CN" altLang="zh-CN" sz="2000" dirty="0"/>
              <a:t>《</a:t>
            </a:r>
            <a:r>
              <a:rPr lang="zh-CN" altLang="en-US" sz="2000" dirty="0"/>
              <a:t>刑法修正案（八）</a:t>
            </a:r>
            <a:r>
              <a:rPr lang="zh-CN" altLang="zh-CN" sz="2000" dirty="0"/>
              <a:t>》</a:t>
            </a:r>
            <a:r>
              <a:rPr lang="zh-CN" altLang="en-US" sz="2000" dirty="0"/>
              <a:t>出台前作出的，没有包含“恐吓”行为的全部客体内容。“恐吓”一般是使用威胁性言行禁止或迫使他人实施一定行为。其侵害的法益应该还包括他人的行为自主性。</a:t>
            </a:r>
            <a:endParaRPr lang="en-US" altLang="zh-CN" sz="2000" dirty="0"/>
          </a:p>
          <a:p>
            <a:pPr>
              <a:buNone/>
            </a:pPr>
            <a:r>
              <a:rPr lang="en-US" altLang="zh-CN" sz="2000" dirty="0"/>
              <a:t>                </a:t>
            </a:r>
            <a:r>
              <a:rPr lang="zh-CN" altLang="en-US" sz="2000" dirty="0"/>
              <a:t>基本客体为</a:t>
            </a:r>
            <a:r>
              <a:rPr lang="zh-CN" altLang="en-US" sz="2000" b="1" dirty="0">
                <a:solidFill>
                  <a:schemeClr val="tx2"/>
                </a:solidFill>
              </a:rPr>
              <a:t>“公众在公共生活、公共活动中的行动自由自主与人格尊严，也可以说是与公共秩序相关联的行动自由自主性与人格尊严”；随机客体为“他人的行为自由自主权和人格权”</a:t>
            </a:r>
            <a:r>
              <a:rPr lang="zh-CN" altLang="en-US" sz="2000" dirty="0"/>
              <a:t>。</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3795" name="内容占位符 2"/>
          <p:cNvSpPr>
            <a:spLocks noGrp="1"/>
          </p:cNvSpPr>
          <p:nvPr>
            <p:ph idx="1"/>
          </p:nvPr>
        </p:nvSpPr>
        <p:spPr>
          <a:xfrm>
            <a:off x="142875" y="357188"/>
            <a:ext cx="8858250" cy="6286500"/>
          </a:xfrm>
          <a:ln/>
        </p:spPr>
        <p:txBody>
          <a:bodyPr vert="horz" wrap="square" lIns="91440" tIns="45720" rIns="91440" bIns="45720" anchor="t"/>
          <a:p>
            <a:pPr>
              <a:buNone/>
            </a:pPr>
            <a:r>
              <a:rPr lang="zh-CN" altLang="en-US" sz="2000" dirty="0"/>
              <a:t>（三）</a:t>
            </a:r>
            <a:r>
              <a:rPr lang="en-US" altLang="zh-CN" sz="2000" dirty="0"/>
              <a:t> “</a:t>
            </a:r>
            <a:r>
              <a:rPr lang="zh-CN" altLang="en-US" sz="2000" dirty="0"/>
              <a:t>强拿硬要或者任意损毁、占用公私财物”类型。</a:t>
            </a:r>
            <a:endParaRPr lang="en-US" altLang="zh-CN" sz="2000" dirty="0"/>
          </a:p>
          <a:p>
            <a:pPr>
              <a:buNone/>
            </a:pPr>
            <a:r>
              <a:rPr lang="en-US" altLang="zh-CN" sz="2000" dirty="0"/>
              <a:t>              </a:t>
            </a:r>
            <a:r>
              <a:rPr lang="zh-CN" altLang="en-US" sz="2000" dirty="0"/>
              <a:t>根据“四类型法益”说， “追逐、拦截、辱骂、恐吓他人”型寻衅滋事侵害的法益是“不只是单纯的财产，而是包括与财产有关的社会生活的安宁或平稳”。</a:t>
            </a:r>
            <a:endParaRPr lang="en-US" altLang="zh-CN" sz="2000" dirty="0"/>
          </a:p>
          <a:p>
            <a:pPr>
              <a:buNone/>
            </a:pPr>
            <a:r>
              <a:rPr lang="en-US" altLang="zh-CN" sz="1800" dirty="0"/>
              <a:t>                </a:t>
            </a:r>
            <a:r>
              <a:rPr lang="zh-CN" altLang="en-US" sz="1800" dirty="0"/>
              <a:t>上述概括不够贴切。“与财产有关的社会生活”范围过于宽广。“社会生活”不仅限于“公共生活”，也包括个人家庭生活或特殊社会关系群体内部的生活。“强拿硬要”和“损毁、占用”行为侵害的不仅是财产的安宁或平稳，还涉及财产的权属安全及交易秩序安全。此类行为的客体主要强调“公共性”，而且随机客体中的财产权益应属于从属地位，不能脱离公共秩序的基本客体而独立存在。</a:t>
            </a:r>
            <a:endParaRPr lang="en-US" altLang="zh-CN" sz="1800" dirty="0"/>
          </a:p>
          <a:p>
            <a:pPr>
              <a:buNone/>
            </a:pPr>
            <a:r>
              <a:rPr lang="en-US" altLang="zh-CN" sz="1800" dirty="0"/>
              <a:t>               </a:t>
            </a:r>
            <a:r>
              <a:rPr lang="zh-CN" altLang="en-US" sz="1800" dirty="0"/>
              <a:t>因此，对于</a:t>
            </a:r>
            <a:r>
              <a:rPr lang="zh-CN" altLang="en-US" sz="1800" dirty="0">
                <a:solidFill>
                  <a:schemeClr val="tx2"/>
                </a:solidFill>
              </a:rPr>
              <a:t>单纯侵害财产权益的行为，或只针对特定个人或特定对象的财产</a:t>
            </a:r>
            <a:r>
              <a:rPr lang="zh-CN" altLang="en-US" sz="1800" dirty="0"/>
              <a:t>实施的侵害，个人私下特殊交往或关系中发生的侵害公私财产的行为，均不属于寻衅滋事罪中的“强拿硬要或者任意损毁、占用公私财物”行为。</a:t>
            </a:r>
            <a:r>
              <a:rPr lang="en-US" altLang="zh-CN" sz="1800" dirty="0"/>
              <a:t>           </a:t>
            </a:r>
            <a:endParaRPr lang="en-US" altLang="zh-CN" sz="1800" dirty="0"/>
          </a:p>
          <a:p>
            <a:pPr>
              <a:buNone/>
            </a:pPr>
            <a:r>
              <a:rPr lang="en-US" altLang="zh-CN" sz="1500" dirty="0"/>
              <a:t>                 </a:t>
            </a:r>
            <a:r>
              <a:rPr lang="zh-CN" altLang="en-US" sz="2000" dirty="0"/>
              <a:t>例如，在银行附近强行夺取客户刚从银行提取的钱款或存款的行为；基于私怨或民事、劳资纠纷，为报复或泄愤，故意毁坏对方财物的行为 ；家庭成员之间的财产强夺独占行为等，针对的法益不具有公共性，均不构成寻衅滋事罪</a:t>
            </a:r>
            <a:endParaRPr lang="en-US" altLang="zh-CN" sz="2000" dirty="0"/>
          </a:p>
          <a:p>
            <a:pPr>
              <a:buNone/>
            </a:pPr>
            <a:r>
              <a:rPr lang="en-US" altLang="zh-CN" sz="2000" dirty="0"/>
              <a:t>              </a:t>
            </a:r>
            <a:endParaRPr lang="en-US" altLang="zh-CN" sz="2000" dirty="0"/>
          </a:p>
          <a:p>
            <a:pPr>
              <a:buNone/>
            </a:pPr>
            <a:r>
              <a:rPr lang="en-US" altLang="zh-CN" sz="2000" dirty="0"/>
              <a:t>           </a:t>
            </a:r>
            <a:r>
              <a:rPr lang="zh-CN" altLang="en-US" sz="2000" dirty="0"/>
              <a:t>基本客体为</a:t>
            </a:r>
            <a:r>
              <a:rPr lang="zh-CN" altLang="en-US" sz="2000" b="1" dirty="0">
                <a:solidFill>
                  <a:schemeClr val="tx2"/>
                </a:solidFill>
              </a:rPr>
              <a:t>“公共生活、公共活动中的财产安全及与财产相关的秩序正常、安宁，也可以说是与公共秩序相关联的财产不可侵犯性”；随机客体为“公私的财产所有权和使用权”</a:t>
            </a:r>
            <a:r>
              <a:rPr lang="zh-CN" altLang="en-US"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4819" name="内容占位符 2"/>
          <p:cNvSpPr>
            <a:spLocks noGrp="1"/>
          </p:cNvSpPr>
          <p:nvPr>
            <p:ph idx="1"/>
          </p:nvPr>
        </p:nvSpPr>
        <p:spPr>
          <a:xfrm>
            <a:off x="142875" y="357188"/>
            <a:ext cx="8858250" cy="6286500"/>
          </a:xfrm>
          <a:ln/>
        </p:spPr>
        <p:txBody>
          <a:bodyPr vert="horz" wrap="square" lIns="91440" tIns="45720" rIns="91440" bIns="45720" anchor="t"/>
          <a:p>
            <a:pPr>
              <a:buNone/>
            </a:pPr>
            <a:r>
              <a:rPr lang="zh-CN" altLang="en-US" sz="2000" dirty="0"/>
              <a:t>（四）</a:t>
            </a:r>
            <a:r>
              <a:rPr lang="en-US" altLang="zh-CN" sz="2000" dirty="0"/>
              <a:t> “</a:t>
            </a:r>
            <a:r>
              <a:rPr lang="zh-CN" altLang="en-US" sz="2000" dirty="0"/>
              <a:t>在公共场所起哄闹事”类型。</a:t>
            </a:r>
            <a:endParaRPr lang="en-US" altLang="zh-CN" sz="2000" dirty="0"/>
          </a:p>
          <a:p>
            <a:pPr>
              <a:buNone/>
            </a:pPr>
            <a:r>
              <a:rPr lang="en-US" altLang="zh-CN" sz="2000" dirty="0"/>
              <a:t>              </a:t>
            </a:r>
            <a:endParaRPr lang="en-US" altLang="zh-CN" sz="2000" dirty="0"/>
          </a:p>
          <a:p>
            <a:pPr>
              <a:buNone/>
            </a:pPr>
            <a:r>
              <a:rPr lang="en-US" altLang="zh-CN" sz="2000" dirty="0"/>
              <a:t>            </a:t>
            </a:r>
            <a:r>
              <a:rPr lang="zh-CN" altLang="en-US" sz="2000" dirty="0"/>
              <a:t>根据“四类型法益”说，此类型犯罪侵犯客体是 “不特定人或多数人在公共场所从事自由活动的安全与顺利” 。</a:t>
            </a:r>
            <a:endParaRPr lang="en-US" altLang="zh-CN" sz="2000" dirty="0"/>
          </a:p>
          <a:p>
            <a:pPr>
              <a:buNone/>
            </a:pPr>
            <a:r>
              <a:rPr lang="en-US" altLang="zh-CN" sz="1800" dirty="0"/>
              <a:t>                 </a:t>
            </a:r>
            <a:r>
              <a:rPr lang="zh-CN" altLang="en-US" sz="1800" dirty="0"/>
              <a:t>上述概括不够具体，没有体现该行为类型的客体个性。 “从事公共活动的安全与顺利”属于寻衅滋事犯罪客体共同内容，不是“起哄闹事”型寻衅滋事特有的客体内容。“在公共场所起哄闹事”型寻衅滋事主要是会造成公共场所秩序严重混乱，使其他公众无法在公共场所中正常、安宁地活动，给其他公众造成困扰、不便，无法正常、自由、安静地享用公共场所</a:t>
            </a:r>
            <a:endParaRPr lang="en-US" altLang="zh-CN" sz="1800" dirty="0"/>
          </a:p>
          <a:p>
            <a:pPr>
              <a:buNone/>
            </a:pPr>
            <a:endParaRPr lang="en-US" altLang="zh-CN" sz="2000" dirty="0"/>
          </a:p>
          <a:p>
            <a:pPr>
              <a:buNone/>
            </a:pPr>
            <a:r>
              <a:rPr lang="en-US" altLang="zh-CN" sz="2000" dirty="0"/>
              <a:t>           </a:t>
            </a:r>
            <a:r>
              <a:rPr lang="zh-CN" altLang="en-US" sz="2000" dirty="0"/>
              <a:t>基本客体为</a:t>
            </a:r>
            <a:r>
              <a:rPr lang="zh-CN" altLang="en-US" sz="2000" b="1" dirty="0">
                <a:solidFill>
                  <a:schemeClr val="tx2"/>
                </a:solidFill>
              </a:rPr>
              <a:t>“</a:t>
            </a:r>
            <a:r>
              <a:rPr lang="zh-CN" altLang="en-US" sz="2000" dirty="0">
                <a:solidFill>
                  <a:schemeClr val="tx2"/>
                </a:solidFill>
              </a:rPr>
              <a:t>基本客体应是“公共场所的公众自由共享性和秩序安宁有序性”；随机客体是“公众自由享用公共场所及公共设施的权利” </a:t>
            </a:r>
            <a:r>
              <a:rPr lang="zh-CN" altLang="en-US"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5843" name="内容占位符 2"/>
          <p:cNvSpPr>
            <a:spLocks noGrp="1"/>
          </p:cNvSpPr>
          <p:nvPr>
            <p:ph idx="1"/>
          </p:nvPr>
        </p:nvSpPr>
        <p:spPr>
          <a:xfrm>
            <a:off x="142875" y="357188"/>
            <a:ext cx="8858250" cy="6286500"/>
          </a:xfrm>
          <a:ln/>
        </p:spPr>
        <p:txBody>
          <a:bodyPr vert="horz" wrap="square" lIns="91440" tIns="45720" rIns="91440" bIns="45720" anchor="t"/>
          <a:p>
            <a:pPr>
              <a:buNone/>
            </a:pPr>
            <a:r>
              <a:rPr lang="en-US" altLang="zh-CN" sz="2000" dirty="0"/>
              <a:t>       </a:t>
            </a:r>
            <a:r>
              <a:rPr lang="zh-CN" altLang="en-US" sz="2000" dirty="0"/>
              <a:t>四、寻衅滋事罪的基本客体</a:t>
            </a:r>
            <a:endParaRPr lang="en-US" altLang="zh-CN" sz="2000" dirty="0"/>
          </a:p>
          <a:p>
            <a:pPr>
              <a:buNone/>
            </a:pPr>
            <a:r>
              <a:rPr lang="en-US" altLang="zh-CN" sz="2000" dirty="0"/>
              <a:t>           </a:t>
            </a:r>
            <a:r>
              <a:rPr lang="zh-CN" altLang="en-US" sz="2000" dirty="0"/>
              <a:t>通过上述共同客体和具体客体的分析，我们可以认识到，寻衅滋事罪客体由基本客体和随机客体组成，随机客体从属于基本客体，基本客体是寻衅滋事罪的本质特征。</a:t>
            </a:r>
            <a:endParaRPr lang="en-US" altLang="zh-CN" sz="2000" dirty="0"/>
          </a:p>
          <a:p>
            <a:pPr>
              <a:buNone/>
            </a:pPr>
            <a:r>
              <a:rPr lang="en-US" altLang="zh-CN" sz="2000" dirty="0"/>
              <a:t>               </a:t>
            </a:r>
            <a:r>
              <a:rPr lang="zh-CN" altLang="en-US" sz="2000" dirty="0"/>
              <a:t>本文认为，寻衅滋事罪作为个罪整体而言，其基本客体是</a:t>
            </a:r>
            <a:r>
              <a:rPr lang="zh-CN" altLang="en-US" sz="2000" b="1" dirty="0">
                <a:solidFill>
                  <a:schemeClr val="tx2"/>
                </a:solidFill>
              </a:rPr>
              <a:t>“公共生活、公共交往中公众的身体、人格、财产安全，行为自主自由以及参与公共生活的环境安宁有序”，或称“与公共秩序相关的公众身体、人格、财产安全性，行为自主自由性以及公共活动环境安宁有序性”</a:t>
            </a:r>
            <a:r>
              <a:rPr lang="zh-CN" altLang="en-US" sz="2000" dirty="0"/>
              <a:t>。</a:t>
            </a:r>
            <a:endParaRPr lang="en-US" altLang="zh-CN" sz="2000" dirty="0"/>
          </a:p>
          <a:p>
            <a:pPr>
              <a:buNone/>
            </a:pPr>
            <a:r>
              <a:rPr lang="en-US" altLang="zh-CN" sz="2000" dirty="0"/>
              <a:t>             </a:t>
            </a:r>
            <a:r>
              <a:rPr lang="zh-CN" altLang="en-US" sz="2000" dirty="0"/>
              <a:t>首先，将本罪基本客体（法益）限定在“公共生活、公共交往中”或“与公共秩序相关”的范围，一方面是与个人私下交往或特殊社会关系等“非公共”领域相似犯罪客体（法益）区分开来，另一方面是与</a:t>
            </a:r>
            <a:r>
              <a:rPr lang="zh-CN" altLang="en-US" sz="2000" dirty="0">
                <a:solidFill>
                  <a:schemeClr val="tx2"/>
                </a:solidFill>
              </a:rPr>
              <a:t>公共安全犯罪、国防犯罪</a:t>
            </a:r>
            <a:r>
              <a:rPr lang="zh-CN" altLang="en-US" sz="2000" dirty="0"/>
              <a:t>等较之“公共生活、活动”更重要的其他公共领域的犯罪客体（法益）区分开来。</a:t>
            </a:r>
            <a:endParaRPr lang="en-US" altLang="zh-CN" sz="2000" dirty="0"/>
          </a:p>
          <a:p>
            <a:pPr>
              <a:buNone/>
            </a:pPr>
            <a:r>
              <a:rPr lang="en-US" altLang="zh-CN" sz="2000" dirty="0"/>
              <a:t>              </a:t>
            </a:r>
            <a:r>
              <a:rPr lang="zh-CN" altLang="en-US" sz="2000" dirty="0"/>
              <a:t>其次，将“公众的身体、人格、财产安全，行动自主自由，公共活动环境安宁有序性”作为本罪基本客体（法益）的主体内容，一方面是为了强调本罪保护的</a:t>
            </a:r>
            <a:r>
              <a:rPr lang="zh-CN" altLang="en-US" sz="2000" dirty="0">
                <a:solidFill>
                  <a:schemeClr val="tx2"/>
                </a:solidFill>
              </a:rPr>
              <a:t>公共秩序，属于“与公民个体权益紧密相联”的秩序</a:t>
            </a:r>
            <a:r>
              <a:rPr lang="zh-CN" altLang="en-US" sz="2000" dirty="0"/>
              <a:t>，与其他扰乱公共秩序的犯罪客体存在重大区别；另一方面也是突出了公众对公共秩序的</a:t>
            </a:r>
            <a:r>
              <a:rPr lang="zh-CN" altLang="en-US" sz="2000" dirty="0">
                <a:solidFill>
                  <a:schemeClr val="tx2"/>
                </a:solidFill>
              </a:rPr>
              <a:t>最基本的个体共同需求</a:t>
            </a:r>
            <a:r>
              <a:rPr lang="zh-CN" altLang="en-US" sz="2000" dirty="0"/>
              <a:t>，体现了社会法益与个体法益兼容性。</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6867" name="内容占位符 2"/>
          <p:cNvSpPr>
            <a:spLocks noGrp="1"/>
          </p:cNvSpPr>
          <p:nvPr>
            <p:ph idx="1"/>
          </p:nvPr>
        </p:nvSpPr>
        <p:spPr>
          <a:xfrm>
            <a:off x="142875" y="357188"/>
            <a:ext cx="8858250" cy="6286500"/>
          </a:xfrm>
          <a:ln/>
        </p:spPr>
        <p:txBody>
          <a:bodyPr vert="horz" wrap="square" lIns="91440" tIns="45720" rIns="91440" bIns="45720" anchor="t"/>
          <a:p>
            <a:pPr>
              <a:buNone/>
            </a:pPr>
            <a:r>
              <a:rPr lang="en-US" altLang="zh-CN" sz="2000" dirty="0"/>
              <a:t>             </a:t>
            </a:r>
            <a:endParaRPr lang="en-US" altLang="zh-CN" sz="2000" dirty="0"/>
          </a:p>
          <a:p>
            <a:pPr>
              <a:buNone/>
            </a:pPr>
            <a:r>
              <a:rPr lang="en-US" altLang="zh-CN" sz="2000" dirty="0"/>
              <a:t>             </a:t>
            </a:r>
            <a:r>
              <a:rPr lang="zh-CN" altLang="en-US" sz="2000" dirty="0"/>
              <a:t>再次，该客体概括明确了本罪针对的秩序</a:t>
            </a:r>
            <a:r>
              <a:rPr lang="zh-CN" altLang="en-US" sz="2000" b="1" dirty="0">
                <a:solidFill>
                  <a:schemeClr val="tx2"/>
                </a:solidFill>
              </a:rPr>
              <a:t>内容和范围</a:t>
            </a:r>
            <a:r>
              <a:rPr lang="zh-CN" altLang="en-US" sz="2000" dirty="0"/>
              <a:t>，一方面符合四种具体行为类型针对的法益对象范围，</a:t>
            </a:r>
            <a:r>
              <a:rPr lang="zh-CN" altLang="en-US" sz="2000" b="1" dirty="0">
                <a:solidFill>
                  <a:schemeClr val="tx2"/>
                </a:solidFill>
              </a:rPr>
              <a:t>防止法律适用时随意扩大</a:t>
            </a:r>
            <a:r>
              <a:rPr lang="zh-CN" altLang="en-US" sz="2000" dirty="0"/>
              <a:t>，违反罪刑法定原则；另一方面明确了</a:t>
            </a:r>
            <a:r>
              <a:rPr lang="zh-CN" altLang="en-US" sz="2000" b="1" dirty="0">
                <a:solidFill>
                  <a:schemeClr val="tx2"/>
                </a:solidFill>
              </a:rPr>
              <a:t>法益保护的程度</a:t>
            </a:r>
            <a:r>
              <a:rPr lang="zh-CN" altLang="en-US" sz="2000" dirty="0"/>
              <a:t>，以公共活动环境的安宁有序作为实质性评判标准，为其中的法律和道德规则、价值选择提供实体标准。</a:t>
            </a:r>
            <a:endParaRPr lang="en-US" altLang="zh-CN" sz="2000" dirty="0"/>
          </a:p>
          <a:p>
            <a:pPr>
              <a:buNone/>
            </a:pPr>
            <a:r>
              <a:rPr lang="en-US" altLang="zh-CN" sz="2000" dirty="0"/>
              <a:t>              </a:t>
            </a:r>
            <a:r>
              <a:rPr lang="zh-CN" altLang="en-US" sz="2000" dirty="0"/>
              <a:t>内容较之“公共秩序”更为具体、细化，较之四种行为类型的“具体客体”内容更具有普遍指导性，更能体现寻衅滋事罪的整体特性。上述基本客体的内容，既符合</a:t>
            </a:r>
            <a:r>
              <a:rPr lang="zh-CN" altLang="en-US" sz="2000" dirty="0">
                <a:solidFill>
                  <a:schemeClr val="tx2"/>
                </a:solidFill>
              </a:rPr>
              <a:t>共同客体“公共秩序”法益共性，</a:t>
            </a:r>
            <a:r>
              <a:rPr lang="zh-CN" altLang="en-US" sz="2000" dirty="0"/>
              <a:t>同时又体现了</a:t>
            </a:r>
            <a:r>
              <a:rPr lang="zh-CN" altLang="en-US" sz="2000" b="1" dirty="0">
                <a:solidFill>
                  <a:schemeClr val="tx2"/>
                </a:solidFill>
              </a:rPr>
              <a:t>寻衅滋事罪犯罪客体个性，能够将寻衅滋事罪与其他罪名有效区分开来</a:t>
            </a:r>
            <a:r>
              <a:rPr lang="zh-CN" altLang="en-US" sz="2000" dirty="0"/>
              <a:t>，充分体现了寻衅滋事罪无可替代的立法价值。</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7891" name="内容占位符 2"/>
          <p:cNvSpPr>
            <a:spLocks noGrp="1"/>
          </p:cNvSpPr>
          <p:nvPr>
            <p:ph idx="1"/>
          </p:nvPr>
        </p:nvSpPr>
        <p:spPr>
          <a:xfrm>
            <a:off x="142875" y="357188"/>
            <a:ext cx="8858250" cy="6286500"/>
          </a:xfrm>
          <a:ln/>
        </p:spPr>
        <p:txBody>
          <a:bodyPr vert="horz" wrap="square" lIns="91440" tIns="45720" rIns="91440" bIns="45720" anchor="t"/>
          <a:p>
            <a:pPr>
              <a:buNone/>
            </a:pPr>
            <a:r>
              <a:rPr lang="en-US" altLang="zh-CN" sz="2500" dirty="0"/>
              <a:t>                          </a:t>
            </a:r>
            <a:r>
              <a:rPr lang="zh-CN" altLang="en-US" sz="2500" b="1" dirty="0">
                <a:solidFill>
                  <a:schemeClr val="tx2"/>
                </a:solidFill>
              </a:rPr>
              <a:t>第一节</a:t>
            </a:r>
            <a:r>
              <a:rPr lang="en-US" altLang="zh-CN" sz="2500" b="1" dirty="0">
                <a:solidFill>
                  <a:schemeClr val="tx2"/>
                </a:solidFill>
              </a:rPr>
              <a:t>“</a:t>
            </a:r>
            <a:r>
              <a:rPr lang="zh-CN" altLang="en-US" sz="2500" b="1" dirty="0">
                <a:solidFill>
                  <a:schemeClr val="tx2"/>
                </a:solidFill>
              </a:rPr>
              <a:t>随意殴打他人”型寻衅滋事罪</a:t>
            </a:r>
            <a:endParaRPr lang="en-US" altLang="zh-CN" sz="2500" b="1" dirty="0">
              <a:solidFill>
                <a:schemeClr val="tx2"/>
              </a:solidFill>
            </a:endParaRPr>
          </a:p>
          <a:p>
            <a:pPr>
              <a:buNone/>
            </a:pPr>
            <a:r>
              <a:rPr lang="en-US" altLang="zh-CN" sz="2000" dirty="0"/>
              <a:t>    </a:t>
            </a:r>
            <a:r>
              <a:rPr lang="zh-CN" altLang="en-US" sz="2000" dirty="0"/>
              <a:t>一、随意的理解和认定</a:t>
            </a:r>
            <a:endParaRPr lang="en-US" altLang="zh-CN" sz="2000" dirty="0"/>
          </a:p>
          <a:p>
            <a:pPr>
              <a:buNone/>
            </a:pPr>
            <a:r>
              <a:rPr lang="en-US" altLang="zh-CN" sz="2000" dirty="0"/>
              <a:t>            </a:t>
            </a:r>
            <a:r>
              <a:rPr lang="zh-CN" altLang="en-US" sz="2000" dirty="0"/>
              <a:t>（一）理解</a:t>
            </a:r>
            <a:endParaRPr lang="en-US" altLang="zh-CN" sz="2000" dirty="0"/>
          </a:p>
          <a:p>
            <a:pPr>
              <a:buNone/>
            </a:pPr>
            <a:r>
              <a:rPr lang="en-US" altLang="zh-CN" sz="2000" dirty="0"/>
              <a:t>          </a:t>
            </a:r>
            <a:r>
              <a:rPr lang="zh-CN" altLang="en-US" sz="2000" dirty="0"/>
              <a:t>“随意”，现代汉语字义是指“任凭自己的意思；与任意同义，任由自己意志，没有拘束，不加限制”；通俗理解就是“随心所欲，无所拘束，自己想怎样就怎样，不受规范或规则约束”。</a:t>
            </a:r>
            <a:endParaRPr lang="en-US" altLang="zh-CN" sz="2000" dirty="0"/>
          </a:p>
          <a:p>
            <a:pPr>
              <a:buNone/>
            </a:pPr>
            <a:r>
              <a:rPr lang="en-US" altLang="zh-CN" sz="2000" dirty="0"/>
              <a:t>             </a:t>
            </a:r>
            <a:r>
              <a:rPr lang="zh-CN" altLang="en-US" sz="2000" dirty="0"/>
              <a:t>对任何犯罪构成要件的理解都不能脱离犯罪客体内容。必须体现该类型犯罪客体内容的独特个性。正如有的学者所言，立法者正是通过“随意”、“他人”等术语的限定，区别于故意伤害罪、故意杀人罪侵犯的法益，又通过“情节恶劣”术语的限定区别于</a:t>
            </a:r>
            <a:r>
              <a:rPr lang="zh-CN" altLang="zh-CN" sz="2000" dirty="0"/>
              <a:t>《</a:t>
            </a:r>
            <a:r>
              <a:rPr lang="zh-CN" altLang="en-US" sz="2000" dirty="0"/>
              <a:t>治安管理处罚法</a:t>
            </a:r>
            <a:r>
              <a:rPr lang="zh-CN" altLang="zh-CN" sz="2000" dirty="0"/>
              <a:t>》</a:t>
            </a:r>
            <a:r>
              <a:rPr lang="zh-CN" altLang="en-US" sz="2000" dirty="0"/>
              <a:t>对此类行为的限定。</a:t>
            </a:r>
            <a:endParaRPr lang="en-US" altLang="zh-CN" sz="2000" dirty="0"/>
          </a:p>
          <a:p>
            <a:pPr>
              <a:buNone/>
            </a:pPr>
            <a:r>
              <a:rPr lang="en-US" altLang="zh-CN" sz="2000" dirty="0"/>
              <a:t>           </a:t>
            </a:r>
            <a:r>
              <a:rPr lang="zh-CN" altLang="en-US" sz="2000" dirty="0"/>
              <a:t>“随意”的“反社会性”不仅包括对涉事被害个体身体损害的追求或放任，而且还包括</a:t>
            </a:r>
            <a:r>
              <a:rPr lang="zh-CN" altLang="en-US" sz="2000" b="1" dirty="0">
                <a:solidFill>
                  <a:schemeClr val="tx2"/>
                </a:solidFill>
              </a:rPr>
              <a:t>对社会一般交往中保障主体人格平等和身体安全不受侵扰的社会规则的无视、违反或挑战</a:t>
            </a:r>
            <a:r>
              <a:rPr lang="zh-CN" altLang="en-US" sz="2000" dirty="0"/>
              <a:t>，即，对与一般公共交往相关的主体人格平等和身体安全秩序的侵犯性。这就体现出其与故意伤害罪中的“故意”不同。</a:t>
            </a:r>
            <a:endParaRPr lang="en-US" altLang="zh-CN" sz="2000" dirty="0"/>
          </a:p>
          <a:p>
            <a:pPr>
              <a:buNone/>
            </a:pPr>
            <a:r>
              <a:rPr lang="en-US" altLang="zh-CN" sz="2000" dirty="0"/>
              <a:t>              </a:t>
            </a:r>
            <a:r>
              <a:rPr lang="zh-CN" altLang="en-US" sz="2000" dirty="0"/>
              <a:t>后者的“反社会性”仅限于对其他个体身体损伤结果的追求或放任，仅体现对具体个人人身权的侵犯性，而不能体现出对公共秩序中一般交往规则的破坏。</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8915"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000" dirty="0"/>
              <a:t>             </a:t>
            </a:r>
            <a:endParaRPr lang="en-US" altLang="zh-CN" sz="2000" dirty="0"/>
          </a:p>
          <a:p>
            <a:pPr>
              <a:buNone/>
            </a:pPr>
            <a:r>
              <a:rPr lang="en-US" altLang="zh-CN" sz="2000" dirty="0"/>
              <a:t> </a:t>
            </a:r>
            <a:endParaRPr lang="en-US" altLang="zh-CN" sz="2000" dirty="0"/>
          </a:p>
          <a:p>
            <a:pPr>
              <a:buNone/>
            </a:pPr>
            <a:endParaRPr lang="en-US" altLang="zh-CN" sz="2000" dirty="0"/>
          </a:p>
          <a:p>
            <a:pPr>
              <a:buNone/>
            </a:pPr>
            <a:r>
              <a:rPr lang="en-US" altLang="zh-CN" sz="2000" dirty="0"/>
              <a:t>               </a:t>
            </a:r>
            <a:r>
              <a:rPr lang="zh-CN" altLang="zh-CN" sz="2000" dirty="0"/>
              <a:t>“</a:t>
            </a:r>
            <a:r>
              <a:rPr lang="zh-CN" altLang="en-US" sz="2000" dirty="0"/>
              <a:t>随意”包含并超过一般殴打的故意内容，承载着寻衅滋事罪客体的特殊内容。</a:t>
            </a:r>
            <a:r>
              <a:rPr lang="zh-CN" altLang="en-US" sz="2000" dirty="0">
                <a:solidFill>
                  <a:schemeClr val="tx2"/>
                </a:solidFill>
              </a:rPr>
              <a:t>其不仅限于行为人的主观心理描述内容，还包含着对行为状态描述和价值评价内容</a:t>
            </a:r>
            <a:r>
              <a:rPr lang="zh-CN" altLang="en-US" sz="2000" dirty="0"/>
              <a:t>。</a:t>
            </a:r>
            <a:endParaRPr lang="en-US" altLang="zh-CN" sz="2000" dirty="0"/>
          </a:p>
          <a:p>
            <a:pPr>
              <a:buNone/>
            </a:pPr>
            <a:r>
              <a:rPr lang="en-US" altLang="zh-CN" sz="2000" dirty="0"/>
              <a:t>           </a:t>
            </a:r>
            <a:r>
              <a:rPr lang="zh-CN" altLang="en-US" sz="2000" dirty="0"/>
              <a:t>以</a:t>
            </a:r>
            <a:r>
              <a:rPr lang="en-US" altLang="zh-CN" sz="2000" dirty="0"/>
              <a:t>A</a:t>
            </a:r>
            <a:r>
              <a:rPr lang="zh-CN" altLang="en-US" sz="2000" dirty="0"/>
              <a:t>随意殴打</a:t>
            </a:r>
            <a:r>
              <a:rPr lang="en-US" altLang="zh-CN" sz="2000" dirty="0"/>
              <a:t>B</a:t>
            </a:r>
            <a:r>
              <a:rPr lang="zh-CN" altLang="en-US" sz="2000" dirty="0"/>
              <a:t>、</a:t>
            </a:r>
            <a:r>
              <a:rPr lang="en-US" altLang="zh-CN" sz="2000" dirty="0"/>
              <a:t>C</a:t>
            </a:r>
            <a:r>
              <a:rPr lang="zh-CN" altLang="en-US" sz="2000" dirty="0"/>
              <a:t>为例，</a:t>
            </a:r>
            <a:r>
              <a:rPr lang="en-US" altLang="zh-CN" sz="2000" dirty="0"/>
              <a:t> A</a:t>
            </a:r>
            <a:r>
              <a:rPr lang="zh-CN" altLang="en-US" sz="2000" dirty="0"/>
              <a:t>殴打</a:t>
            </a:r>
            <a:r>
              <a:rPr lang="en-US" altLang="zh-CN" sz="2000" dirty="0"/>
              <a:t>B</a:t>
            </a:r>
            <a:r>
              <a:rPr lang="zh-CN" altLang="en-US" sz="2000" dirty="0"/>
              <a:t>、</a:t>
            </a:r>
            <a:r>
              <a:rPr lang="en-US" altLang="zh-CN" sz="2000" dirty="0"/>
              <a:t>C</a:t>
            </a:r>
            <a:r>
              <a:rPr lang="zh-CN" altLang="en-US" sz="2000" dirty="0"/>
              <a:t>，主观上是基于故意，且是直接造成</a:t>
            </a:r>
            <a:r>
              <a:rPr lang="en-US" altLang="zh-CN" sz="2000" dirty="0"/>
              <a:t>B</a:t>
            </a:r>
            <a:r>
              <a:rPr lang="zh-CN" altLang="en-US" sz="2000" dirty="0"/>
              <a:t>、</a:t>
            </a:r>
            <a:r>
              <a:rPr lang="en-US" altLang="zh-CN" sz="2000" dirty="0"/>
              <a:t>C</a:t>
            </a:r>
            <a:r>
              <a:rPr lang="zh-CN" altLang="en-US" sz="2000" dirty="0"/>
              <a:t>身体伤害的故意，而非过失，但认定</a:t>
            </a:r>
            <a:r>
              <a:rPr lang="en-US" altLang="zh-CN" sz="2000" dirty="0"/>
              <a:t>A</a:t>
            </a:r>
            <a:r>
              <a:rPr lang="zh-CN" altLang="en-US" sz="2000" dirty="0"/>
              <a:t>随意殴打，不是因为</a:t>
            </a:r>
            <a:r>
              <a:rPr lang="en-US" altLang="zh-CN" sz="2000" dirty="0"/>
              <a:t>A</a:t>
            </a:r>
            <a:r>
              <a:rPr lang="zh-CN" altLang="en-US" sz="2000" dirty="0"/>
              <a:t>主观上想“随意”，要对</a:t>
            </a:r>
            <a:r>
              <a:rPr lang="en-US" altLang="zh-CN" sz="2000" dirty="0"/>
              <a:t>B</a:t>
            </a:r>
            <a:r>
              <a:rPr lang="zh-CN" altLang="en-US" sz="2000" dirty="0"/>
              <a:t>、</a:t>
            </a:r>
            <a:r>
              <a:rPr lang="en-US" altLang="zh-CN" sz="2000" dirty="0"/>
              <a:t>C</a:t>
            </a:r>
            <a:r>
              <a:rPr lang="zh-CN" altLang="zh-CN" sz="2000" dirty="0"/>
              <a:t>“</a:t>
            </a:r>
            <a:r>
              <a:rPr lang="zh-CN" altLang="en-US" sz="2000" dirty="0"/>
              <a:t>随意”，而是其殴打</a:t>
            </a:r>
            <a:r>
              <a:rPr lang="en-US" altLang="zh-CN" sz="2000" dirty="0"/>
              <a:t>B</a:t>
            </a:r>
            <a:r>
              <a:rPr lang="zh-CN" altLang="en-US" sz="2000" dirty="0"/>
              <a:t>、</a:t>
            </a:r>
            <a:r>
              <a:rPr lang="en-US" altLang="zh-CN" sz="2000" dirty="0"/>
              <a:t>C</a:t>
            </a:r>
            <a:r>
              <a:rPr lang="zh-CN" altLang="en-US" sz="2000" dirty="0"/>
              <a:t>的行为，从一般公共交往规则看来属于“随意”，行为表现让人觉得“随意”。而在故意伤害案件中，</a:t>
            </a:r>
            <a:r>
              <a:rPr lang="en-US" altLang="zh-CN" sz="2000" dirty="0"/>
              <a:t>A</a:t>
            </a:r>
            <a:r>
              <a:rPr lang="zh-CN" altLang="en-US" sz="2000" dirty="0"/>
              <a:t>伤害</a:t>
            </a:r>
            <a:r>
              <a:rPr lang="en-US" altLang="zh-CN" sz="2000" dirty="0"/>
              <a:t>B</a:t>
            </a:r>
            <a:r>
              <a:rPr lang="zh-CN" altLang="en-US" sz="2000" dirty="0"/>
              <a:t>的行为，不会让人觉得是“随意”，更多的是让人觉得是</a:t>
            </a:r>
            <a:r>
              <a:rPr lang="en-US" altLang="zh-CN" sz="2000" dirty="0"/>
              <a:t>A</a:t>
            </a:r>
            <a:r>
              <a:rPr lang="zh-CN" altLang="en-US" sz="2000" dirty="0"/>
              <a:t>的“特意”行为。</a:t>
            </a:r>
            <a:endParaRPr lang="en-US" altLang="zh-CN" sz="2000" dirty="0"/>
          </a:p>
          <a:p>
            <a:pPr>
              <a:buNone/>
            </a:pPr>
            <a:r>
              <a:rPr lang="en-US" altLang="zh-CN" sz="2000" dirty="0"/>
              <a:t>                </a:t>
            </a:r>
            <a:r>
              <a:rPr lang="zh-CN" altLang="en-US" sz="2000" dirty="0"/>
              <a:t>因此，“随意”不是一种单纯主观要件，而更接近于一种行为状态要件，既包含行为人主观罪过要素，还包含体现客体侵害内容的行为状态要素。</a:t>
            </a:r>
            <a:r>
              <a:rPr lang="zh-CN" altLang="en-US" sz="2000" dirty="0">
                <a:solidFill>
                  <a:schemeClr val="tx2"/>
                </a:solidFill>
              </a:rPr>
              <a:t>不能将“随意”视为一种主观超过要素</a:t>
            </a:r>
            <a:r>
              <a:rPr lang="zh-CN" altLang="zh-CN" sz="2000" dirty="0">
                <a:solidFill>
                  <a:schemeClr val="tx2"/>
                </a:solidFill>
              </a:rPr>
              <a:t>——“</a:t>
            </a:r>
            <a:r>
              <a:rPr lang="zh-CN" altLang="en-US" sz="2000" dirty="0">
                <a:solidFill>
                  <a:schemeClr val="tx2"/>
                </a:solidFill>
              </a:rPr>
              <a:t>犯罪动机”进行归纳或理解，（特别不宜解释为流氓动机）</a:t>
            </a:r>
            <a:r>
              <a:rPr lang="zh-CN" altLang="en-US" sz="2000" dirty="0"/>
              <a:t>否则难以将寻衅滋事罪中的殴打他人行为与故意伤害罪或其他犯罪中的殴打他人行为准确区分</a:t>
            </a:r>
            <a:endParaRPr lang="en-US" altLang="zh-CN" sz="2000" dirty="0"/>
          </a:p>
          <a:p>
            <a:pPr>
              <a:buNone/>
            </a:pPr>
            <a:r>
              <a:rPr lang="en-US" altLang="zh-CN" sz="2000" dirty="0"/>
              <a:t>              </a:t>
            </a:r>
            <a:endParaRPr lang="zh-CN" altLang="en-US" sz="2000" dirty="0"/>
          </a:p>
        </p:txBody>
      </p:sp>
    </p:spTree>
  </p:cSld>
  <p:clrMapOvr>
    <a:masterClrMapping/>
  </p:clrMapOvr>
  <p:transition spd="slow">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39939"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000" dirty="0"/>
              <a:t>           </a:t>
            </a:r>
            <a:r>
              <a:rPr lang="zh-CN" altLang="en-US" sz="2000" dirty="0"/>
              <a:t>（二）随意的认定</a:t>
            </a:r>
            <a:endParaRPr lang="en-US" altLang="zh-CN" sz="2000" dirty="0"/>
          </a:p>
          <a:p>
            <a:pPr>
              <a:buNone/>
            </a:pPr>
            <a:r>
              <a:rPr lang="en-US" altLang="zh-CN" sz="2000" dirty="0"/>
              <a:t>               </a:t>
            </a:r>
            <a:r>
              <a:rPr lang="zh-CN" altLang="en-US" sz="1800" dirty="0"/>
              <a:t>其中的“随意”，不仅包含行为人主观罪过要素，还包含行为状态要素。这两种要素都从不同角度体现了“随意殴打他人”侵害的具体客体内容。因此，必须以本类型寻衅滋事罪的客体内容为指导，从主客观两个层面对“随意”进行判断和认定：</a:t>
            </a:r>
            <a:endParaRPr lang="en-US" altLang="zh-CN" sz="1800" dirty="0"/>
          </a:p>
          <a:p>
            <a:r>
              <a:rPr lang="en-US" altLang="zh-CN" sz="1800" dirty="0"/>
              <a:t>        1</a:t>
            </a:r>
            <a:r>
              <a:rPr lang="zh-CN" altLang="en-US" sz="1800" dirty="0"/>
              <a:t>、主观层面</a:t>
            </a:r>
            <a:endParaRPr lang="zh-CN" altLang="en-US" sz="1800" dirty="0"/>
          </a:p>
          <a:p>
            <a:r>
              <a:rPr lang="zh-CN" altLang="en-US" sz="1800" dirty="0"/>
              <a:t>（</a:t>
            </a:r>
            <a:r>
              <a:rPr lang="en-US" altLang="zh-CN" sz="1800" dirty="0"/>
              <a:t>1</a:t>
            </a:r>
            <a:r>
              <a:rPr lang="zh-CN" altLang="en-US" sz="1800" dirty="0"/>
              <a:t>）“随意”之故意内容</a:t>
            </a:r>
            <a:endParaRPr lang="en-US" altLang="zh-CN" sz="1800" dirty="0"/>
          </a:p>
          <a:p>
            <a:r>
              <a:rPr lang="en-US" altLang="zh-CN" sz="1800" dirty="0"/>
              <a:t>    </a:t>
            </a:r>
            <a:r>
              <a:rPr lang="zh-CN" altLang="en-US" sz="1800" dirty="0"/>
              <a:t>“随意”是一种特殊的故意。“过失”不应属于这里的“随意”范畴。故过失致人伤害的，必然不能认定为“随意殴打他人”。故意包括直接故意和间接故意。是否包含间接故意？</a:t>
            </a:r>
            <a:endParaRPr lang="en-US" altLang="zh-CN" sz="1800" dirty="0"/>
          </a:p>
          <a:p>
            <a:r>
              <a:rPr lang="en-US" altLang="zh-CN" sz="1800" dirty="0"/>
              <a:t>     </a:t>
            </a:r>
            <a:r>
              <a:rPr lang="zh-CN" altLang="en-US" sz="1800" dirty="0"/>
              <a:t>“随意”的“反社会性”，不仅体现在对涉事被害个体身体损害的追求或放任，而且还包括对社会一般交往中保障主体人格平等和身体安全不受侵扰的社会规则的无视、违反或挑战，即，对与一般公共交往相关的主体人格平等和身体安全秩序的侵犯性，这是其与故意伤害罪中的“故意”最大区别点。因此，“随意”中的“故意”，</a:t>
            </a:r>
            <a:r>
              <a:rPr lang="zh-CN" altLang="en-US" sz="1800" b="1" dirty="0">
                <a:solidFill>
                  <a:schemeClr val="tx2"/>
                </a:solidFill>
              </a:rPr>
              <a:t>认知和意识的对象不仅限于某个要殴打的具体个人，还包括这些一般公共交往中的规则和秩序。</a:t>
            </a:r>
            <a:endParaRPr lang="en-US" altLang="zh-CN" sz="1800" b="1" dirty="0">
              <a:solidFill>
                <a:schemeClr val="tx2"/>
              </a:solidFill>
            </a:endParaRPr>
          </a:p>
          <a:p>
            <a:r>
              <a:rPr lang="en-US" altLang="zh-CN" sz="1800" dirty="0"/>
              <a:t>        </a:t>
            </a:r>
            <a:r>
              <a:rPr lang="zh-CN" altLang="en-US" sz="1800" dirty="0"/>
              <a:t>在直接故意的“随意殴打他人”中，行为人明知自己殴打他人的行为会造成他人身体损伤，且会对一般公共交往中人格平等和身体安全秩序造成破坏，仍希望或追求这种危害后果发生。行为人为寻求刺激、发泄情绪、逞强耍横等，“无事生非”殴打他人的心理，实际上不仅希望他人身体受伤害，而且还在挑战上述规则和秩序，希望并追求这些公共秩序被突破、破坏、践踏而使其不受约束的结果，就是一种典型的直接故意。</a:t>
            </a:r>
            <a:endParaRPr lang="zh-CN" altLang="en-US" sz="1800" dirty="0"/>
          </a:p>
        </p:txBody>
      </p:sp>
    </p:spTree>
  </p:cSld>
  <p:clrMapOvr>
    <a:masterClrMapping/>
  </p:clrMapOvr>
  <p:transition spd="slow">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0963"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000" dirty="0"/>
              <a:t>            </a:t>
            </a:r>
            <a:r>
              <a:rPr lang="zh-CN" altLang="en-US" sz="2000" dirty="0"/>
              <a:t> </a:t>
            </a:r>
            <a:r>
              <a:rPr lang="en-US" altLang="zh-CN" sz="2000" dirty="0"/>
              <a:t> a.  </a:t>
            </a:r>
            <a:r>
              <a:rPr lang="zh-CN" altLang="en-US" sz="2000" dirty="0"/>
              <a:t>在一些“借故生非”的案件中，也有行为人出于抢占地盘、挤压竞争对手等其他动机，为了证明或显示自己不受这些规则、秩序约束，通过多次殴打他人来积极实现某种目的。例一些地痞流氓，为了欺行霸市，彰显或确立自己在某个地区、领域的霸主地位或实力，长期多次在某些街区、市场、码头殴打商贩、顾客、过路群众等。行殴者希望和追求的是他人身体受伤害和这种公共秩序被破坏的两方面后果，体现不受一般公共交往规则约束的心理。这是直接故意型“随意殴打”在主观层面的共性特征。寻求刺激、发泄情绪、逞强耍横等“流氓动机”只是这种共性的一种表现。</a:t>
            </a:r>
            <a:endParaRPr lang="en-US" altLang="zh-CN" sz="2000" dirty="0"/>
          </a:p>
          <a:p>
            <a:pPr>
              <a:buNone/>
            </a:pPr>
            <a:r>
              <a:rPr lang="en-US" altLang="zh-CN" sz="2000" dirty="0"/>
              <a:t>             b. 2013</a:t>
            </a:r>
            <a:r>
              <a:rPr lang="zh-CN" altLang="en-US" sz="2000" dirty="0"/>
              <a:t>年</a:t>
            </a:r>
            <a:r>
              <a:rPr lang="zh-CN" altLang="zh-CN" sz="2000" dirty="0"/>
              <a:t>《</a:t>
            </a:r>
            <a:r>
              <a:rPr lang="zh-CN" altLang="en-US" sz="2000" dirty="0"/>
              <a:t>寻衅滋事案件解释</a:t>
            </a:r>
            <a:r>
              <a:rPr lang="zh-CN" altLang="zh-CN" sz="2000" dirty="0"/>
              <a:t>》</a:t>
            </a:r>
            <a:r>
              <a:rPr lang="zh-CN" altLang="en-US" sz="2000" dirty="0"/>
              <a:t>第一条第三款规定的“事出有因”情形中，“经有关部门批评制止或者处理处罚后，继续实施前列行为，破坏社会秩序的”可以认定为“寻衅滋事”的例外情况，实际上也是这种共性的一种体现。不仅是反映行为人的主观恶性，更重要是反映其对社会公共秩序和规则的执意挑战。</a:t>
            </a:r>
            <a:endParaRPr lang="en-US" altLang="zh-CN" sz="2000" dirty="0"/>
          </a:p>
          <a:p>
            <a:pPr>
              <a:buNone/>
            </a:pPr>
            <a:r>
              <a:rPr lang="en-US" altLang="zh-CN" sz="2000" dirty="0"/>
              <a:t>                </a:t>
            </a:r>
            <a:endParaRPr lang="en-US" altLang="zh-CN" sz="2000" dirty="0"/>
          </a:p>
          <a:p>
            <a:pPr>
              <a:buNone/>
            </a:pPr>
            <a:r>
              <a:rPr lang="en-US" altLang="zh-CN" sz="2000" dirty="0"/>
              <a:t>                 </a:t>
            </a:r>
            <a:r>
              <a:rPr lang="zh-CN" altLang="en-US" sz="2000" b="1" dirty="0">
                <a:solidFill>
                  <a:schemeClr val="tx2"/>
                </a:solidFill>
              </a:rPr>
              <a:t>无论出于何种动机，只要行为人希望通过殴打伤害他人的同时，也为了体现不受一般公共交往规则或秩序约束，追求对这些规则和秩序破坏的，则均应认定为“随意”，且有直接故意之义。</a:t>
            </a:r>
            <a:endParaRPr lang="en-US" altLang="zh-CN" sz="2000" b="1" dirty="0">
              <a:solidFill>
                <a:schemeClr val="tx2"/>
              </a:solidFill>
            </a:endParaRPr>
          </a:p>
          <a:p>
            <a:pPr>
              <a:buNone/>
            </a:pPr>
            <a:r>
              <a:rPr lang="en-US" altLang="zh-CN" sz="2000" dirty="0"/>
              <a:t>            </a:t>
            </a:r>
            <a:endParaRPr lang="zh-CN" altLang="en-US" sz="1800" dirty="0"/>
          </a:p>
        </p:txBody>
      </p:sp>
    </p:spTree>
  </p:cSld>
  <p:clrMapOvr>
    <a:masterClrMapping/>
  </p:clrMapOvr>
  <p:transition spd="slow">
    <p:randomBar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1987"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000" dirty="0"/>
              <a:t>        </a:t>
            </a:r>
            <a:r>
              <a:rPr lang="zh-CN" altLang="en-US" sz="2000" dirty="0"/>
              <a:t>“间接故意”型随意殴打他人</a:t>
            </a:r>
            <a:endParaRPr lang="en-US" altLang="zh-CN" sz="2000" dirty="0"/>
          </a:p>
          <a:p>
            <a:pPr>
              <a:buNone/>
            </a:pPr>
            <a:r>
              <a:rPr lang="en-US" altLang="zh-CN" sz="2000" dirty="0"/>
              <a:t>              “</a:t>
            </a:r>
            <a:r>
              <a:rPr lang="zh-CN" altLang="en-US" sz="2000" dirty="0"/>
              <a:t>间接故意”类型的“随意”内容，却与“直接故意”类型不同。在“间接故意”中，行为人只是对致人身体伤害的后果积极追求，对公共交往秩序破坏的后果却是放任的。即，行为人明知自己殴打他人的行为，会造成他人身体损伤，且会对一般公共交往中人格平等和身体安全秩序造成破坏，仍在希望或追求致人伤害后果的同时，放任这种秩序受破坏的后果发生。</a:t>
            </a:r>
            <a:endParaRPr lang="en-US" altLang="zh-CN" sz="2000" dirty="0"/>
          </a:p>
          <a:p>
            <a:pPr>
              <a:buNone/>
            </a:pPr>
            <a:r>
              <a:rPr lang="en-US" altLang="zh-CN" sz="2000" dirty="0"/>
              <a:t>                 </a:t>
            </a:r>
            <a:endParaRPr lang="en-US" altLang="zh-CN" sz="2000" dirty="0"/>
          </a:p>
          <a:p>
            <a:pPr>
              <a:buNone/>
            </a:pPr>
            <a:r>
              <a:rPr lang="en-US" altLang="zh-CN" sz="1800" dirty="0"/>
              <a:t>             </a:t>
            </a:r>
            <a:r>
              <a:rPr lang="zh-CN" altLang="en-US" sz="1800" dirty="0"/>
              <a:t>这种“间接故意”出现在因琐事引发的殴打他人案件中比较多。在这种类型中，行为人希望和追求更多的是他人身体受伤害，</a:t>
            </a:r>
            <a:r>
              <a:rPr lang="zh-CN" altLang="en-US" sz="1800" dirty="0">
                <a:solidFill>
                  <a:schemeClr val="tx2"/>
                </a:solidFill>
              </a:rPr>
              <a:t>对社会公共秩序的破坏和影响并未积极追求，</a:t>
            </a:r>
            <a:r>
              <a:rPr lang="zh-CN" altLang="en-US" sz="1800" b="1" dirty="0">
                <a:solidFill>
                  <a:schemeClr val="tx2"/>
                </a:solidFill>
              </a:rPr>
              <a:t>但其对殴打行为会造成秩序和规则受破坏的后果是明知的，却没有积极阻止，而是听之任之。</a:t>
            </a:r>
            <a:r>
              <a:rPr lang="zh-CN" altLang="en-US" sz="1800" dirty="0"/>
              <a:t>行为人只是对公共秩序受破坏的后果放任，对被害人身体受伤害的后果却并不是放任，而是积极追求的。即，殴打必须是直接故意的，不是放任。</a:t>
            </a:r>
            <a:endParaRPr lang="en-US" altLang="zh-CN" sz="1800" dirty="0"/>
          </a:p>
          <a:p>
            <a:pPr>
              <a:buNone/>
            </a:pPr>
            <a:r>
              <a:rPr lang="en-US" altLang="zh-CN" sz="1800" dirty="0"/>
              <a:t>              </a:t>
            </a:r>
            <a:r>
              <a:rPr lang="zh-CN" altLang="en-US" sz="1800" dirty="0"/>
              <a:t>公共秩序受破坏的后果与行为人积极殴打他人的行为必须存在因果关系，而不能是行为人</a:t>
            </a:r>
            <a:r>
              <a:rPr lang="zh-CN" altLang="en-US" sz="1800" dirty="0">
                <a:solidFill>
                  <a:schemeClr val="tx2"/>
                </a:solidFill>
              </a:rPr>
              <a:t>在追求其他行为目的的过程</a:t>
            </a:r>
            <a:r>
              <a:rPr lang="zh-CN" altLang="en-US" sz="1800" dirty="0"/>
              <a:t>中放任公共秩序受破坏的后果发生。</a:t>
            </a:r>
            <a:endParaRPr lang="en-US" altLang="zh-CN" sz="1800" dirty="0"/>
          </a:p>
          <a:p>
            <a:pPr>
              <a:buNone/>
            </a:pPr>
            <a:endParaRPr lang="en-US" altLang="zh-CN" sz="1800" dirty="0"/>
          </a:p>
          <a:p>
            <a:pPr>
              <a:buNone/>
            </a:pPr>
            <a:r>
              <a:rPr lang="en-US" altLang="zh-CN" sz="1800" dirty="0"/>
              <a:t>             </a:t>
            </a:r>
            <a:r>
              <a:rPr lang="zh-CN" altLang="en-US" sz="1800" dirty="0"/>
              <a:t>因此，以下几种情形不能认定为“随意”：</a:t>
            </a:r>
            <a:endParaRPr lang="zh-CN" altLang="en-US" sz="1800" dirty="0"/>
          </a:p>
        </p:txBody>
      </p:sp>
    </p:spTree>
  </p:cSld>
  <p:clrMapOvr>
    <a:masterClrMapping/>
  </p:clrMapOvr>
  <p:transition spd="slow">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3011"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000" dirty="0"/>
              <a:t> </a:t>
            </a:r>
            <a:r>
              <a:rPr lang="zh-CN" altLang="en-US" sz="1800" dirty="0"/>
              <a:t>以下几种情形不能认定为“随意”：</a:t>
            </a:r>
            <a:endParaRPr lang="en-US" altLang="zh-CN" sz="1800" dirty="0"/>
          </a:p>
          <a:p>
            <a:pPr>
              <a:buNone/>
            </a:pPr>
            <a:r>
              <a:rPr lang="en-US" altLang="zh-CN" sz="1800" dirty="0"/>
              <a:t>          </a:t>
            </a:r>
            <a:r>
              <a:rPr lang="zh-CN" altLang="en-US" sz="1800" dirty="0">
                <a:solidFill>
                  <a:schemeClr val="tx2"/>
                </a:solidFill>
              </a:rPr>
              <a:t>（</a:t>
            </a:r>
            <a:r>
              <a:rPr lang="en-US" altLang="zh-CN" sz="1800" dirty="0">
                <a:solidFill>
                  <a:schemeClr val="tx2"/>
                </a:solidFill>
              </a:rPr>
              <a:t>1</a:t>
            </a:r>
            <a:r>
              <a:rPr lang="zh-CN" altLang="en-US" sz="1800" dirty="0">
                <a:solidFill>
                  <a:schemeClr val="tx2"/>
                </a:solidFill>
              </a:rPr>
              <a:t>）行为人积极阻止公共秩序和规则受破坏的后果发生的。</a:t>
            </a:r>
            <a:endParaRPr lang="en-US" altLang="zh-CN" sz="1800" dirty="0">
              <a:solidFill>
                <a:schemeClr val="tx2"/>
              </a:solidFill>
            </a:endParaRPr>
          </a:p>
          <a:p>
            <a:pPr>
              <a:buNone/>
            </a:pPr>
            <a:endParaRPr lang="en-US" altLang="zh-CN" sz="1800" dirty="0"/>
          </a:p>
          <a:p>
            <a:pPr>
              <a:buNone/>
            </a:pPr>
            <a:r>
              <a:rPr lang="en-US" altLang="zh-CN" sz="1800" dirty="0"/>
              <a:t>               </a:t>
            </a:r>
            <a:r>
              <a:rPr lang="zh-CN" altLang="en-US" sz="1800" dirty="0"/>
              <a:t>例如，</a:t>
            </a:r>
            <a:r>
              <a:rPr lang="en-US" altLang="zh-CN" sz="1800" dirty="0"/>
              <a:t>A</a:t>
            </a:r>
            <a:r>
              <a:rPr lang="zh-CN" altLang="en-US" sz="1800" dirty="0"/>
              <a:t>与</a:t>
            </a:r>
            <a:r>
              <a:rPr lang="en-US" altLang="zh-CN" sz="1800" dirty="0"/>
              <a:t>B</a:t>
            </a:r>
            <a:r>
              <a:rPr lang="zh-CN" altLang="en-US" sz="1800" dirty="0"/>
              <a:t>不太相熟，但曾因琐事发生过小摩擦，事后</a:t>
            </a:r>
            <a:r>
              <a:rPr lang="en-US" altLang="zh-CN" sz="1800" dirty="0"/>
              <a:t>A</a:t>
            </a:r>
            <a:r>
              <a:rPr lang="zh-CN" altLang="en-US" sz="1800" dirty="0"/>
              <a:t>想教训一下</a:t>
            </a:r>
            <a:r>
              <a:rPr lang="en-US" altLang="zh-CN" sz="1800" dirty="0"/>
              <a:t>B</a:t>
            </a:r>
            <a:r>
              <a:rPr lang="zh-CN" altLang="en-US" sz="1800" dirty="0"/>
              <a:t>，但又不想让太多人知道而影响不好，遂蒙面尾随</a:t>
            </a:r>
            <a:r>
              <a:rPr lang="en-US" altLang="zh-CN" sz="1800" dirty="0"/>
              <a:t>B</a:t>
            </a:r>
            <a:r>
              <a:rPr lang="zh-CN" altLang="en-US" sz="1800" dirty="0"/>
              <a:t>至偏僻处实施殴打。则</a:t>
            </a:r>
            <a:r>
              <a:rPr lang="en-US" altLang="zh-CN" sz="1800" dirty="0"/>
              <a:t>A</a:t>
            </a:r>
            <a:r>
              <a:rPr lang="zh-CN" altLang="en-US" sz="1800" dirty="0"/>
              <a:t>的行为虽然有为了发泄情绪而无事生非的表征，但其主观上只希望给</a:t>
            </a:r>
            <a:r>
              <a:rPr lang="en-US" altLang="zh-CN" sz="1800" dirty="0"/>
              <a:t>B</a:t>
            </a:r>
            <a:r>
              <a:rPr lang="zh-CN" altLang="en-US" sz="1800" dirty="0"/>
              <a:t>的身体造成痛苦和伤害，不希望自己的行为被其他人发现，也不想给其他公众或社会造成不良影响，且通过蒙面及尾随伺机的方式防止造成社会影响，表明其对社会公共交往秩序还是畏惧的，而不是无视或放任的心态。</a:t>
            </a:r>
            <a:endParaRPr lang="en-US" altLang="zh-CN" sz="1800" dirty="0"/>
          </a:p>
          <a:p>
            <a:pPr>
              <a:buNone/>
            </a:pPr>
            <a:endParaRPr lang="en-US" altLang="zh-CN" sz="1800" dirty="0"/>
          </a:p>
          <a:p>
            <a:pPr>
              <a:buNone/>
            </a:pPr>
            <a:r>
              <a:rPr lang="en-US" altLang="zh-CN" sz="1800" dirty="0"/>
              <a:t>          </a:t>
            </a:r>
            <a:r>
              <a:rPr lang="zh-CN" altLang="en-US" sz="1800" dirty="0">
                <a:solidFill>
                  <a:schemeClr val="tx2"/>
                </a:solidFill>
              </a:rPr>
              <a:t>（</a:t>
            </a:r>
            <a:r>
              <a:rPr lang="en-US" altLang="zh-CN" sz="1800" dirty="0">
                <a:solidFill>
                  <a:schemeClr val="tx2"/>
                </a:solidFill>
              </a:rPr>
              <a:t>2</a:t>
            </a:r>
            <a:r>
              <a:rPr lang="zh-CN" altLang="en-US" sz="1800" dirty="0">
                <a:solidFill>
                  <a:schemeClr val="tx2"/>
                </a:solidFill>
              </a:rPr>
              <a:t>）行为人只是放任致人伤害后果发生的，没有积极追求伤害他人的结果，即没有殴打他人的直接故意。</a:t>
            </a:r>
            <a:endParaRPr lang="en-US" altLang="zh-CN" sz="1800" dirty="0">
              <a:solidFill>
                <a:schemeClr val="tx2"/>
              </a:solidFill>
            </a:endParaRPr>
          </a:p>
          <a:p>
            <a:pPr>
              <a:buNone/>
            </a:pPr>
            <a:endParaRPr lang="en-US" altLang="zh-CN" sz="1800" dirty="0">
              <a:solidFill>
                <a:schemeClr val="tx2"/>
              </a:solidFill>
            </a:endParaRPr>
          </a:p>
          <a:p>
            <a:pPr>
              <a:buNone/>
            </a:pPr>
            <a:r>
              <a:rPr lang="en-US" altLang="zh-CN" sz="1800" dirty="0"/>
              <a:t>                 </a:t>
            </a:r>
            <a:r>
              <a:rPr lang="zh-CN" altLang="en-US" sz="1800" dirty="0"/>
              <a:t>例如，</a:t>
            </a:r>
            <a:r>
              <a:rPr lang="en-US" altLang="zh-CN" sz="1800" dirty="0"/>
              <a:t>A</a:t>
            </a:r>
            <a:r>
              <a:rPr lang="zh-CN" altLang="en-US" sz="1800" dirty="0"/>
              <a:t>在实施殴打之外的其他违法或犯罪行为，甚至是破坏社会秩序的行为，如毁坏财物、袭击动物、击打它物的过程中已意识到其行为会间接伤害到</a:t>
            </a:r>
            <a:r>
              <a:rPr lang="en-US" altLang="zh-CN" sz="1800" dirty="0"/>
              <a:t>B</a:t>
            </a:r>
            <a:r>
              <a:rPr lang="zh-CN" altLang="en-US" sz="1800" dirty="0"/>
              <a:t>，而放任</a:t>
            </a:r>
            <a:r>
              <a:rPr lang="en-US" altLang="zh-CN" sz="1800" dirty="0"/>
              <a:t>B</a:t>
            </a:r>
            <a:r>
              <a:rPr lang="zh-CN" altLang="en-US" sz="1800" dirty="0"/>
              <a:t>受伤结果发生的，则即使</a:t>
            </a:r>
            <a:r>
              <a:rPr lang="en-US" altLang="zh-CN" sz="1800" dirty="0"/>
              <a:t>A</a:t>
            </a:r>
            <a:r>
              <a:rPr lang="zh-CN" altLang="en-US" sz="1800" dirty="0"/>
              <a:t>行为发生了破坏社会秩序的危害结果，也不能认定</a:t>
            </a:r>
            <a:r>
              <a:rPr lang="en-US" altLang="zh-CN" sz="1800" dirty="0"/>
              <a:t>A</a:t>
            </a:r>
            <a:r>
              <a:rPr lang="zh-CN" altLang="en-US" sz="1800" dirty="0"/>
              <a:t>对</a:t>
            </a:r>
            <a:r>
              <a:rPr lang="en-US" altLang="zh-CN" sz="1800" dirty="0"/>
              <a:t>B</a:t>
            </a:r>
            <a:r>
              <a:rPr lang="zh-CN" altLang="en-US" sz="1800" dirty="0"/>
              <a:t>直接实施了殴打，不宜认定</a:t>
            </a:r>
            <a:r>
              <a:rPr lang="en-US" altLang="zh-CN" sz="1800" dirty="0"/>
              <a:t>A</a:t>
            </a:r>
            <a:r>
              <a:rPr lang="zh-CN" altLang="en-US" sz="1800" dirty="0"/>
              <a:t>对</a:t>
            </a:r>
            <a:r>
              <a:rPr lang="en-US" altLang="zh-CN" sz="1800" dirty="0"/>
              <a:t>B</a:t>
            </a:r>
            <a:r>
              <a:rPr lang="zh-CN" altLang="en-US" sz="1800" dirty="0"/>
              <a:t>的伤害行为属于“随意殴打”。</a:t>
            </a:r>
            <a:endParaRPr lang="zh-CN" altLang="en-US" sz="1800" dirty="0">
              <a:solidFill>
                <a:schemeClr val="tx2"/>
              </a:solidFill>
            </a:endParaRPr>
          </a:p>
        </p:txBody>
      </p:sp>
    </p:spTree>
  </p:cSld>
  <p:clrMapOvr>
    <a:masterClrMapping/>
  </p:clrMapOvr>
  <p:transition spd="slow">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4035"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solidFill>
                <a:schemeClr val="tx2"/>
              </a:solidFill>
            </a:endParaRPr>
          </a:p>
          <a:p>
            <a:pPr>
              <a:buNone/>
            </a:pPr>
            <a:r>
              <a:rPr lang="en-US" altLang="zh-CN" sz="1800" dirty="0">
                <a:solidFill>
                  <a:schemeClr val="tx2"/>
                </a:solidFill>
              </a:rPr>
              <a:t>          </a:t>
            </a:r>
            <a:r>
              <a:rPr lang="zh-CN" altLang="en-US" sz="1800" dirty="0">
                <a:solidFill>
                  <a:schemeClr val="tx2"/>
                </a:solidFill>
              </a:rPr>
              <a:t>（</a:t>
            </a:r>
            <a:r>
              <a:rPr lang="en-US" altLang="zh-CN" sz="1800" dirty="0">
                <a:solidFill>
                  <a:schemeClr val="tx2"/>
                </a:solidFill>
              </a:rPr>
              <a:t>3</a:t>
            </a:r>
            <a:r>
              <a:rPr lang="zh-CN" altLang="en-US" sz="1800" dirty="0">
                <a:solidFill>
                  <a:schemeClr val="tx2"/>
                </a:solidFill>
              </a:rPr>
              <a:t>）行为人没有认识到殴打行为与公共秩序破坏后果之间的因果关系。</a:t>
            </a:r>
            <a:endParaRPr lang="en-US" altLang="zh-CN" sz="1800" dirty="0">
              <a:solidFill>
                <a:schemeClr val="tx2"/>
              </a:solidFill>
            </a:endParaRPr>
          </a:p>
          <a:p>
            <a:pPr>
              <a:buNone/>
            </a:pPr>
            <a:r>
              <a:rPr lang="en-US" altLang="zh-CN" sz="1800" dirty="0"/>
              <a:t>                   </a:t>
            </a:r>
            <a:r>
              <a:rPr lang="zh-CN" altLang="en-US" sz="1800" dirty="0"/>
              <a:t>即处在行为人实施行为当时的处境中，一般人都难以认识到自己的殴打行为会致使破坏社会公共秩序结果发生的，则放任这种结果发生就更无从谈起，不宜追究其破坏公共交往秩序的罪过。</a:t>
            </a:r>
            <a:endParaRPr lang="en-US" altLang="zh-CN" sz="1800" dirty="0">
              <a:solidFill>
                <a:schemeClr val="tx2"/>
              </a:solidFill>
            </a:endParaRPr>
          </a:p>
          <a:p>
            <a:pPr>
              <a:buNone/>
            </a:pPr>
            <a:r>
              <a:rPr lang="en-US" altLang="zh-CN" sz="1800" dirty="0">
                <a:solidFill>
                  <a:schemeClr val="tx2"/>
                </a:solidFill>
              </a:rPr>
              <a:t>              </a:t>
            </a:r>
            <a:r>
              <a:rPr lang="en-US" altLang="zh-CN" sz="1800" dirty="0"/>
              <a:t>  </a:t>
            </a:r>
            <a:r>
              <a:rPr lang="zh-CN" altLang="en-US" sz="1800" dirty="0"/>
              <a:t>例如，上面</a:t>
            </a:r>
            <a:r>
              <a:rPr lang="en-US" altLang="zh-CN" sz="1800" dirty="0"/>
              <a:t>A</a:t>
            </a:r>
            <a:r>
              <a:rPr lang="zh-CN" altLang="en-US" sz="1800" dirty="0"/>
              <a:t>蒙面尾随</a:t>
            </a:r>
            <a:r>
              <a:rPr lang="en-US" altLang="zh-CN" sz="1800" dirty="0"/>
              <a:t>B</a:t>
            </a:r>
            <a:r>
              <a:rPr lang="zh-CN" altLang="en-US" sz="1800" dirty="0"/>
              <a:t>至偏僻处殴打的例子，如果</a:t>
            </a:r>
            <a:r>
              <a:rPr lang="en-US" altLang="zh-CN" sz="1800" dirty="0"/>
              <a:t>A</a:t>
            </a:r>
            <a:r>
              <a:rPr lang="zh-CN" altLang="en-US" sz="1800" dirty="0"/>
              <a:t>的殴打行为恰巧被路过的</a:t>
            </a:r>
            <a:r>
              <a:rPr lang="en-US" altLang="zh-CN" sz="1800" dirty="0"/>
              <a:t>C</a:t>
            </a:r>
            <a:r>
              <a:rPr lang="zh-CN" altLang="en-US" sz="1800" dirty="0"/>
              <a:t>看见后用手机偷录并上传到网上，</a:t>
            </a:r>
            <a:r>
              <a:rPr lang="en-US" altLang="zh-CN" sz="1800" dirty="0"/>
              <a:t>A</a:t>
            </a:r>
            <a:r>
              <a:rPr lang="zh-CN" altLang="en-US" sz="1800" dirty="0"/>
              <a:t>对此并不知晓，事后经网友“人肉搜索”后查出是</a:t>
            </a:r>
            <a:r>
              <a:rPr lang="en-US" altLang="zh-CN" sz="1800" dirty="0"/>
              <a:t>A</a:t>
            </a:r>
            <a:r>
              <a:rPr lang="zh-CN" altLang="en-US" sz="1800" dirty="0"/>
              <a:t>所为，因</a:t>
            </a:r>
            <a:r>
              <a:rPr lang="en-US" altLang="zh-CN" sz="1800" dirty="0"/>
              <a:t>A</a:t>
            </a:r>
            <a:r>
              <a:rPr lang="zh-CN" altLang="en-US" sz="1800" dirty="0"/>
              <a:t>是名人而引起网民热议，社会影响恶劣。对此，因为</a:t>
            </a:r>
            <a:r>
              <a:rPr lang="en-US" altLang="zh-CN" sz="1800" dirty="0"/>
              <a:t>A</a:t>
            </a:r>
            <a:r>
              <a:rPr lang="zh-CN" altLang="en-US" sz="1800" dirty="0"/>
              <a:t>没有预见自己的行为会导致这样的后果，对公共秩序的破坏缺乏主观罪过，即使此事件影响恶劣，也不宜认定</a:t>
            </a:r>
            <a:r>
              <a:rPr lang="en-US" altLang="zh-CN" sz="1800" dirty="0"/>
              <a:t>A</a:t>
            </a:r>
            <a:r>
              <a:rPr lang="zh-CN" altLang="en-US" sz="1800" dirty="0"/>
              <a:t>的殴打行为属于“随意殴打”。</a:t>
            </a:r>
            <a:endParaRPr lang="en-US" altLang="zh-CN" sz="1800" dirty="0"/>
          </a:p>
          <a:p>
            <a:pPr>
              <a:buNone/>
            </a:pPr>
            <a:endParaRPr lang="en-US" altLang="zh-CN" sz="1800" dirty="0"/>
          </a:p>
          <a:p>
            <a:pPr>
              <a:buNone/>
            </a:pPr>
            <a:r>
              <a:rPr lang="en-US" altLang="zh-CN" sz="1800" dirty="0"/>
              <a:t>            </a:t>
            </a:r>
            <a:endParaRPr lang="en-US" altLang="zh-CN" sz="1800" dirty="0"/>
          </a:p>
          <a:p>
            <a:pPr>
              <a:buNone/>
            </a:pPr>
            <a:r>
              <a:rPr lang="en-US" altLang="zh-CN" sz="1800" dirty="0">
                <a:solidFill>
                  <a:schemeClr val="tx2"/>
                </a:solidFill>
              </a:rPr>
              <a:t>          </a:t>
            </a:r>
            <a:r>
              <a:rPr lang="zh-CN" altLang="en-US" sz="2400" b="1" dirty="0">
                <a:solidFill>
                  <a:schemeClr val="tx2"/>
                </a:solidFill>
              </a:rPr>
              <a:t>“随意”在主观上一方面包括对殴打他人的直接故意，另一方面包括对一般公共交往人格平等和人身不受侵犯规则和秩序破坏的直接故意或间接故意。</a:t>
            </a:r>
            <a:endParaRPr lang="en-US" altLang="zh-CN" sz="2400" b="1" dirty="0">
              <a:solidFill>
                <a:schemeClr val="tx2"/>
              </a:solidFill>
            </a:endParaRPr>
          </a:p>
          <a:p>
            <a:pPr>
              <a:buNone/>
            </a:pPr>
            <a:r>
              <a:rPr lang="en-US" altLang="zh-CN" sz="2400" b="1" dirty="0">
                <a:solidFill>
                  <a:schemeClr val="tx2"/>
                </a:solidFill>
              </a:rPr>
              <a:t>            </a:t>
            </a:r>
            <a:r>
              <a:rPr lang="zh-CN" altLang="en-US" sz="2400" b="1" dirty="0">
                <a:solidFill>
                  <a:schemeClr val="tx2"/>
                </a:solidFill>
              </a:rPr>
              <a:t>而无论是直接故意中的积极追求或希望，还是间接故意中的消极放任，都是对这种规则和秩序的无视。对这种公共交往秩序的无视心态，才是“随意”最核心的个性特征。</a:t>
            </a:r>
            <a:endParaRPr lang="zh-CN" altLang="en-US" sz="2400" b="1" dirty="0">
              <a:solidFill>
                <a:schemeClr val="tx2"/>
              </a:solidFill>
            </a:endParaRPr>
          </a:p>
        </p:txBody>
      </p:sp>
    </p:spTree>
  </p:cSld>
  <p:clrMapOvr>
    <a:masterClrMapping/>
  </p:clrMapOvr>
  <p:transition spd="slow">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5059"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solidFill>
                <a:schemeClr val="tx2"/>
              </a:solidFill>
            </a:endParaRPr>
          </a:p>
          <a:p>
            <a:pPr>
              <a:buNone/>
            </a:pPr>
            <a:r>
              <a:rPr lang="en-US" altLang="zh-CN" sz="1800" dirty="0">
                <a:solidFill>
                  <a:schemeClr val="tx2"/>
                </a:solidFill>
              </a:rPr>
              <a:t> </a:t>
            </a:r>
            <a:r>
              <a:rPr lang="zh-CN" altLang="zh-CN" sz="1800" dirty="0"/>
              <a:t>“</a:t>
            </a:r>
            <a:r>
              <a:rPr lang="zh-CN" altLang="en-US" sz="1800" dirty="0"/>
              <a:t>流氓动机”与“随意”之关系</a:t>
            </a:r>
            <a:endParaRPr lang="en-US" altLang="zh-CN" sz="1800" dirty="0"/>
          </a:p>
          <a:p>
            <a:pPr>
              <a:buNone/>
            </a:pPr>
            <a:endParaRPr lang="en-US" altLang="zh-CN" sz="1800" b="1" dirty="0"/>
          </a:p>
          <a:p>
            <a:r>
              <a:rPr lang="en-US" altLang="zh-CN" sz="1800" dirty="0"/>
              <a:t>       </a:t>
            </a:r>
            <a:r>
              <a:rPr lang="zh-CN" altLang="en-US" sz="1800" dirty="0"/>
              <a:t>实践中常常容易出现将“随意”等同于或直接理解为“流氓动机”的情况。有必要将“随意”与“流氓动机”的关系搞清楚。对于本罪构成是否必须具备“流氓动机”的问题，学界也有不同争论和解析。</a:t>
            </a:r>
            <a:endParaRPr lang="zh-CN" altLang="en-US" sz="1800" dirty="0"/>
          </a:p>
          <a:p>
            <a:r>
              <a:rPr lang="en-US" altLang="zh-CN" sz="1800" dirty="0"/>
              <a:t>      </a:t>
            </a:r>
            <a:r>
              <a:rPr lang="zh-CN" altLang="en-US" sz="1800" dirty="0"/>
              <a:t>肯定派学说认为，寻衅滋事罪是从</a:t>
            </a:r>
            <a:r>
              <a:rPr lang="en-US" altLang="zh-CN" sz="1800" dirty="0"/>
              <a:t>1979</a:t>
            </a:r>
            <a:r>
              <a:rPr lang="zh-CN" altLang="en-US" sz="1800" dirty="0"/>
              <a:t>年</a:t>
            </a:r>
            <a:r>
              <a:rPr lang="zh-CN" altLang="zh-CN" sz="1800" dirty="0"/>
              <a:t>《</a:t>
            </a:r>
            <a:r>
              <a:rPr lang="zh-CN" altLang="en-US" sz="1800" dirty="0"/>
              <a:t>刑法</a:t>
            </a:r>
            <a:r>
              <a:rPr lang="zh-CN" altLang="zh-CN" sz="1800" dirty="0"/>
              <a:t>》“</a:t>
            </a:r>
            <a:r>
              <a:rPr lang="zh-CN" altLang="en-US" sz="1800" dirty="0"/>
              <a:t>流氓罪”中分离出来，仍继承和体现有原流氓罪的本质和特点，且流氓行为也是最典型的寻衅滋事行为。流氓动机是寻衅滋事罪区别于其他犯罪的关键要件。出于寻求精神刺激、争霸显威、取乐发泄等流氓动机，更能体现行为人公然向社会公德和社会秩序挑战的主观故意。这种流氓动机，使得本罪的犯罪动机、犯罪行为、犯罪目的三者紧密相连，环环相扣，共同反映着本罪的本质特征。</a:t>
            </a:r>
            <a:endParaRPr lang="en-US" altLang="zh-CN" sz="1800" dirty="0"/>
          </a:p>
          <a:p>
            <a:r>
              <a:rPr lang="en-US" altLang="zh-CN" sz="1800" b="1" dirty="0"/>
              <a:t>      </a:t>
            </a:r>
            <a:r>
              <a:rPr lang="zh-CN" altLang="en-US" sz="1800" b="1" dirty="0"/>
              <a:t>（</a:t>
            </a:r>
            <a:r>
              <a:rPr lang="zh-CN" altLang="en-US" sz="1300" dirty="0"/>
              <a:t>王作富主编：</a:t>
            </a:r>
            <a:r>
              <a:rPr lang="zh-CN" altLang="zh-CN" sz="1300" dirty="0"/>
              <a:t>《</a:t>
            </a:r>
            <a:r>
              <a:rPr lang="zh-CN" altLang="en-US" sz="1300" dirty="0"/>
              <a:t>刑法分则实务研究</a:t>
            </a:r>
            <a:r>
              <a:rPr lang="zh-CN" altLang="zh-CN" sz="1300" dirty="0"/>
              <a:t>》</a:t>
            </a:r>
            <a:r>
              <a:rPr lang="zh-CN" altLang="en-US" sz="1300" dirty="0"/>
              <a:t>，中国方正出版社</a:t>
            </a:r>
            <a:r>
              <a:rPr lang="en-US" altLang="zh-CN" sz="1300" dirty="0"/>
              <a:t>2013</a:t>
            </a:r>
            <a:r>
              <a:rPr lang="zh-CN" altLang="en-US" sz="1300" dirty="0"/>
              <a:t>年版，第</a:t>
            </a:r>
            <a:r>
              <a:rPr lang="en-US" altLang="zh-CN" sz="1300" dirty="0"/>
              <a:t>1134</a:t>
            </a:r>
            <a:r>
              <a:rPr lang="zh-CN" altLang="en-US" sz="1300" dirty="0"/>
              <a:t>页；赵秉志主编：</a:t>
            </a:r>
            <a:r>
              <a:rPr lang="zh-CN" altLang="zh-CN" sz="1300" dirty="0"/>
              <a:t>《</a:t>
            </a:r>
            <a:r>
              <a:rPr lang="zh-CN" altLang="en-US" sz="1300" dirty="0"/>
              <a:t>当代刑法学</a:t>
            </a:r>
            <a:r>
              <a:rPr lang="zh-CN" altLang="zh-CN" sz="1300" dirty="0"/>
              <a:t>》</a:t>
            </a:r>
            <a:r>
              <a:rPr lang="zh-CN" altLang="en-US" sz="1300" dirty="0"/>
              <a:t>，中国政法大学出版社</a:t>
            </a:r>
            <a:r>
              <a:rPr lang="en-US" altLang="zh-CN" sz="1300" dirty="0"/>
              <a:t>2009</a:t>
            </a:r>
            <a:r>
              <a:rPr lang="zh-CN" altLang="en-US" sz="1300" dirty="0"/>
              <a:t>年版，第</a:t>
            </a:r>
            <a:r>
              <a:rPr lang="en-US" altLang="zh-CN" sz="1300" dirty="0"/>
              <a:t>649</a:t>
            </a:r>
            <a:r>
              <a:rPr lang="zh-CN" altLang="en-US" sz="1300" dirty="0"/>
              <a:t>页；陈兴良：</a:t>
            </a:r>
            <a:r>
              <a:rPr lang="zh-CN" altLang="zh-CN" sz="1300" dirty="0"/>
              <a:t>《</a:t>
            </a:r>
            <a:r>
              <a:rPr lang="zh-CN" altLang="en-US" sz="1300" dirty="0"/>
              <a:t>规范刑法学</a:t>
            </a:r>
            <a:r>
              <a:rPr lang="zh-CN" altLang="zh-CN" sz="1300" dirty="0"/>
              <a:t>》</a:t>
            </a:r>
            <a:r>
              <a:rPr lang="zh-CN" altLang="en-US" sz="1300" dirty="0"/>
              <a:t>，中国政法大学出版社</a:t>
            </a:r>
            <a:r>
              <a:rPr lang="en-US" altLang="zh-CN" sz="1300" dirty="0"/>
              <a:t>2003</a:t>
            </a:r>
            <a:r>
              <a:rPr lang="zh-CN" altLang="en-US" sz="1300" dirty="0"/>
              <a:t>年版，第</a:t>
            </a:r>
            <a:r>
              <a:rPr lang="en-US" altLang="zh-CN" sz="1300" dirty="0"/>
              <a:t>555</a:t>
            </a:r>
            <a:r>
              <a:rPr lang="zh-CN" altLang="en-US" sz="1300" dirty="0"/>
              <a:t>页；周道鸾、张军主编：</a:t>
            </a:r>
            <a:r>
              <a:rPr lang="zh-CN" altLang="zh-CN" sz="1300" dirty="0"/>
              <a:t>《</a:t>
            </a:r>
            <a:r>
              <a:rPr lang="zh-CN" altLang="en-US" sz="1300" dirty="0"/>
              <a:t>刑法罪名精释（第四版）</a:t>
            </a:r>
            <a:r>
              <a:rPr lang="zh-CN" altLang="zh-CN" sz="1300" dirty="0"/>
              <a:t>》</a:t>
            </a:r>
            <a:r>
              <a:rPr lang="zh-CN" altLang="en-US" sz="1300" dirty="0"/>
              <a:t>，人民法院出版社</a:t>
            </a:r>
            <a:r>
              <a:rPr lang="en-US" altLang="zh-CN" sz="1300" dirty="0"/>
              <a:t>2013</a:t>
            </a:r>
            <a:r>
              <a:rPr lang="zh-CN" altLang="en-US" sz="1300" dirty="0"/>
              <a:t>年</a:t>
            </a:r>
            <a:r>
              <a:rPr lang="en-US" altLang="zh-CN" sz="1300" dirty="0"/>
              <a:t>4</a:t>
            </a:r>
            <a:r>
              <a:rPr lang="zh-CN" altLang="en-US" sz="1300" dirty="0"/>
              <a:t>月版，第</a:t>
            </a:r>
            <a:r>
              <a:rPr lang="en-US" altLang="zh-CN" sz="1300" dirty="0"/>
              <a:t>727</a:t>
            </a:r>
            <a:r>
              <a:rPr lang="zh-CN" altLang="en-US" sz="1300" dirty="0"/>
              <a:t>页。孟庆华：</a:t>
            </a:r>
            <a:r>
              <a:rPr lang="zh-CN" altLang="zh-CN" sz="1300" dirty="0"/>
              <a:t>《</a:t>
            </a:r>
            <a:r>
              <a:rPr lang="zh-CN" altLang="en-US" sz="1300" dirty="0"/>
              <a:t>寻衅滋事罪的理论与实践</a:t>
            </a:r>
            <a:r>
              <a:rPr lang="zh-CN" altLang="zh-CN" sz="1300" dirty="0"/>
              <a:t>》</a:t>
            </a:r>
            <a:r>
              <a:rPr lang="zh-CN" altLang="en-US" sz="1300" dirty="0"/>
              <a:t>，人民出版社</a:t>
            </a:r>
            <a:r>
              <a:rPr lang="en-US" altLang="zh-CN" sz="1300" dirty="0"/>
              <a:t>2014</a:t>
            </a:r>
            <a:r>
              <a:rPr lang="zh-CN" altLang="en-US" sz="1300" dirty="0"/>
              <a:t>年</a:t>
            </a:r>
            <a:r>
              <a:rPr lang="en-US" altLang="zh-CN" sz="1300" dirty="0"/>
              <a:t>10</a:t>
            </a:r>
            <a:r>
              <a:rPr lang="zh-CN" altLang="en-US" sz="1300" dirty="0"/>
              <a:t>月版，第</a:t>
            </a:r>
            <a:r>
              <a:rPr lang="en-US" altLang="zh-CN" sz="1300" dirty="0"/>
              <a:t>104</a:t>
            </a:r>
            <a:r>
              <a:rPr lang="zh-CN" altLang="en-US" sz="1300" dirty="0"/>
              <a:t>页。 </a:t>
            </a:r>
            <a:r>
              <a:rPr lang="zh-CN" altLang="en-US" sz="1800" b="1" dirty="0"/>
              <a:t>）</a:t>
            </a:r>
            <a:endParaRPr lang="en-US" altLang="zh-CN" sz="1800" b="1" dirty="0"/>
          </a:p>
          <a:p>
            <a:r>
              <a:rPr lang="en-US" altLang="zh-CN" sz="1800" b="1" dirty="0">
                <a:solidFill>
                  <a:schemeClr val="tx2"/>
                </a:solidFill>
              </a:rPr>
              <a:t>       </a:t>
            </a:r>
            <a:r>
              <a:rPr lang="en-US" altLang="zh-CN" sz="1800" dirty="0"/>
              <a:t>2005</a:t>
            </a:r>
            <a:r>
              <a:rPr lang="zh-CN" altLang="en-US" sz="1800" dirty="0"/>
              <a:t>年</a:t>
            </a:r>
            <a:r>
              <a:rPr lang="en-US" altLang="zh-CN" sz="1800" dirty="0"/>
              <a:t>6</a:t>
            </a:r>
            <a:r>
              <a:rPr lang="zh-CN" altLang="en-US" sz="1800" dirty="0"/>
              <a:t>月</a:t>
            </a:r>
            <a:r>
              <a:rPr lang="en-US" altLang="zh-CN" sz="1800" dirty="0"/>
              <a:t>8</a:t>
            </a:r>
            <a:r>
              <a:rPr lang="zh-CN" altLang="en-US" sz="1800" dirty="0"/>
              <a:t>日最高人民法院</a:t>
            </a:r>
            <a:r>
              <a:rPr lang="zh-CN" altLang="zh-CN" sz="1800" dirty="0"/>
              <a:t>《</a:t>
            </a:r>
            <a:r>
              <a:rPr lang="zh-CN" altLang="en-US" sz="1800" dirty="0"/>
              <a:t>关于审理抢劫、抢夺刑事案件适用法律若干问题的意见</a:t>
            </a:r>
            <a:r>
              <a:rPr lang="zh-CN" altLang="zh-CN" sz="1800" dirty="0"/>
              <a:t>》</a:t>
            </a:r>
            <a:r>
              <a:rPr lang="zh-CN" altLang="en-US" sz="1800" dirty="0"/>
              <a:t>也将主观上是否具有“逞强好胜和通过强拿硬要来填补其精神空虚的目的”作为寻衅滋事罪与抢劫罪的一个重要区别点。</a:t>
            </a:r>
            <a:endParaRPr lang="zh-CN" altLang="en-US" sz="2400" b="1" dirty="0">
              <a:solidFill>
                <a:schemeClr val="tx2"/>
              </a:solidFill>
            </a:endParaRPr>
          </a:p>
        </p:txBody>
      </p:sp>
    </p:spTree>
  </p:cSld>
  <p:clrMapOvr>
    <a:masterClrMapping/>
  </p:clrMapOvr>
  <p:transition spd="slow">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6083"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solidFill>
                <a:schemeClr val="tx2"/>
              </a:solidFill>
            </a:endParaRPr>
          </a:p>
          <a:p>
            <a:pPr>
              <a:buNone/>
            </a:pPr>
            <a:r>
              <a:rPr lang="en-US" altLang="zh-CN" sz="1800" dirty="0"/>
              <a:t>                </a:t>
            </a:r>
            <a:r>
              <a:rPr lang="zh-CN" altLang="en-US" sz="1800" dirty="0"/>
              <a:t>随着社会发展，寻衅滋事犯罪的形式变化多样，已不仅限于传统的流氓形式的寻衅滋事，即行为人的动机和目的日益多元化，不再限于寻求精神刺激、填补精神空虚、寻乐发泄、逞强耍威等早期传统形式。实际上，当前单纯出于“流氓动机”、无事生非的寻衅滋事案件已较为少见，更多是带有其他目的或动机，借故生非的寻衅滋事。肯定学派观点只注意到寻衅滋事中传统、常见案件的特征，不具有普遍适用之意义。因此，否定学派的观点是值得肯定的。</a:t>
            </a:r>
            <a:endParaRPr lang="en-US" altLang="zh-CN" sz="1800" dirty="0"/>
          </a:p>
          <a:p>
            <a:pPr>
              <a:buNone/>
            </a:pPr>
            <a:endParaRPr lang="en-US" altLang="zh-CN" sz="1800" dirty="0"/>
          </a:p>
          <a:p>
            <a:pPr>
              <a:buNone/>
            </a:pPr>
            <a:r>
              <a:rPr lang="en-US" altLang="zh-CN" sz="1800" dirty="0"/>
              <a:t>              </a:t>
            </a:r>
            <a:r>
              <a:rPr lang="zh-CN" altLang="en-US" sz="1800" dirty="0"/>
              <a:t>正如有的学者所指出的，</a:t>
            </a:r>
            <a:r>
              <a:rPr lang="zh-CN" altLang="en-US" sz="2500" dirty="0"/>
              <a:t>“流氓动机”不再适宜作为寻衅滋事罪的认定要件有其深层次的原因。因为随着社会发展，社会的客观需求对寻衅滋事罪的立法与司法功能提出了更为全面的要求。其不仅要处理和应对传统“无事生非”型寻衅滋事犯罪，还需要跟随时代的发展，处理和应对包括经济纠纷引发的“借故生非”和“逐利”型寻衅滋事犯罪。这就需要在刑法观念上进行转变，减少对主观目的或动机的过度依赖，更多关注客观性要素。从客体和客观方面寻找其认定依据。</a:t>
            </a:r>
            <a:endParaRPr lang="en-US" altLang="zh-CN" sz="2500" dirty="0"/>
          </a:p>
          <a:p>
            <a:pPr>
              <a:buNone/>
            </a:pPr>
            <a:r>
              <a:rPr lang="en-US" altLang="zh-CN" sz="2500" dirty="0"/>
              <a:t>           </a:t>
            </a:r>
            <a:r>
              <a:rPr lang="zh-CN" altLang="en-US" sz="2500" dirty="0"/>
              <a:t>（</a:t>
            </a:r>
            <a:r>
              <a:rPr lang="zh-CN" altLang="en-US" sz="1800" dirty="0"/>
              <a:t>潘庸鲁：</a:t>
            </a:r>
            <a:r>
              <a:rPr lang="zh-CN" altLang="zh-CN" sz="1800" dirty="0"/>
              <a:t>《</a:t>
            </a:r>
            <a:r>
              <a:rPr lang="zh-CN" altLang="en-US" sz="1800" dirty="0"/>
              <a:t>寻衅滋事罪与故意伤害罪比较研究</a:t>
            </a:r>
            <a:r>
              <a:rPr lang="zh-CN" altLang="zh-CN" sz="1800" dirty="0"/>
              <a:t>》</a:t>
            </a:r>
            <a:r>
              <a:rPr lang="zh-CN" altLang="en-US" sz="1800" dirty="0"/>
              <a:t>，载</a:t>
            </a:r>
            <a:r>
              <a:rPr lang="zh-CN" altLang="zh-CN" sz="1800" dirty="0"/>
              <a:t>《</a:t>
            </a:r>
            <a:r>
              <a:rPr lang="zh-CN" altLang="en-US" sz="1800" dirty="0"/>
              <a:t>法律适用</a:t>
            </a:r>
            <a:r>
              <a:rPr lang="zh-CN" altLang="zh-CN" sz="1800" dirty="0"/>
              <a:t>》</a:t>
            </a:r>
            <a:r>
              <a:rPr lang="en-US" altLang="zh-CN" sz="1800" dirty="0"/>
              <a:t>2011</a:t>
            </a:r>
            <a:r>
              <a:rPr lang="zh-CN" altLang="en-US" sz="1800" dirty="0"/>
              <a:t>年第</a:t>
            </a:r>
            <a:r>
              <a:rPr lang="en-US" altLang="zh-CN" sz="1800" dirty="0"/>
              <a:t>2</a:t>
            </a:r>
            <a:r>
              <a:rPr lang="zh-CN" altLang="en-US" sz="1800" dirty="0"/>
              <a:t>期</a:t>
            </a:r>
            <a:r>
              <a:rPr lang="zh-CN" altLang="en-US" sz="2500" dirty="0"/>
              <a:t>）</a:t>
            </a:r>
            <a:endParaRPr lang="en-US" altLang="zh-CN" sz="2500" dirty="0"/>
          </a:p>
        </p:txBody>
      </p:sp>
    </p:spTree>
  </p:cSld>
  <p:clrMapOvr>
    <a:masterClrMapping/>
  </p:clrMapOvr>
  <p:transition spd="slow">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7107"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solidFill>
                <a:schemeClr val="tx2"/>
              </a:solidFill>
            </a:endParaRPr>
          </a:p>
          <a:p>
            <a:pPr>
              <a:buNone/>
            </a:pPr>
            <a:r>
              <a:rPr lang="en-US" altLang="zh-CN" sz="1800" dirty="0"/>
              <a:t> </a:t>
            </a:r>
            <a:r>
              <a:rPr lang="zh-CN" altLang="zh-CN" sz="1800" dirty="0"/>
              <a:t>①</a:t>
            </a:r>
            <a:r>
              <a:rPr lang="en-US" altLang="zh-CN" sz="1800" dirty="0"/>
              <a:t> </a:t>
            </a:r>
            <a:r>
              <a:rPr lang="zh-CN" altLang="en-US" sz="1800" dirty="0"/>
              <a:t>从二者区别上讲，“流氓动机”是一种行为动机和目的，而“随意”是一种行为故意。</a:t>
            </a:r>
            <a:endParaRPr lang="en-US" altLang="zh-CN" sz="1800" dirty="0"/>
          </a:p>
          <a:p>
            <a:pPr>
              <a:buNone/>
            </a:pPr>
            <a:r>
              <a:rPr lang="en-US" altLang="zh-CN" sz="1800" dirty="0"/>
              <a:t>                 </a:t>
            </a:r>
            <a:r>
              <a:rPr lang="zh-CN" altLang="en-US" sz="1800" dirty="0"/>
              <a:t>故意是犯罪构成的必要要件，而动机和目的除法律有明确规定外，不属于犯罪构成的必要要件。认定寻衅滋事罪主要且必要的是对“随意”的认定，而不是对“流氓动机”的认定。没有“流氓动机”不影响寻衅滋事罪之成立，但没有“随意”之行为故意，则不能成立寻衅滋事罪。</a:t>
            </a:r>
            <a:endParaRPr lang="en-US" altLang="zh-CN" sz="1800" dirty="0"/>
          </a:p>
          <a:p>
            <a:pPr>
              <a:buNone/>
            </a:pPr>
            <a:r>
              <a:rPr lang="en-US" altLang="zh-CN" sz="1800" dirty="0"/>
              <a:t>            </a:t>
            </a:r>
            <a:r>
              <a:rPr lang="zh-CN" altLang="zh-CN" sz="1800" b="1" dirty="0"/>
              <a:t>【</a:t>
            </a:r>
            <a:r>
              <a:rPr lang="zh-CN" altLang="en-US" sz="1800" b="1" dirty="0"/>
              <a:t>案例</a:t>
            </a:r>
            <a:r>
              <a:rPr lang="en-US" altLang="zh-CN" sz="1800" b="1" dirty="0"/>
              <a:t>5</a:t>
            </a:r>
            <a:r>
              <a:rPr lang="zh-CN" altLang="en-US" sz="1800" b="1" dirty="0"/>
              <a:t>－</a:t>
            </a:r>
            <a:r>
              <a:rPr lang="en-US" altLang="zh-CN" sz="1800" b="1" dirty="0"/>
              <a:t>1</a:t>
            </a:r>
            <a:r>
              <a:rPr lang="zh-CN" altLang="en-US" sz="1800" b="1" dirty="0"/>
              <a:t>－</a:t>
            </a:r>
            <a:r>
              <a:rPr lang="en-US" altLang="zh-CN" sz="1800" b="1" dirty="0"/>
              <a:t>1</a:t>
            </a:r>
            <a:r>
              <a:rPr lang="zh-CN" altLang="zh-CN" sz="1800" b="1" dirty="0"/>
              <a:t>】</a:t>
            </a:r>
            <a:r>
              <a:rPr lang="en-US" altLang="zh-CN" sz="1800" b="1" dirty="0">
                <a:solidFill>
                  <a:schemeClr val="tx2"/>
                </a:solidFill>
              </a:rPr>
              <a:t>2003</a:t>
            </a:r>
            <a:r>
              <a:rPr lang="zh-CN" altLang="en-US" sz="1800" b="1" dirty="0">
                <a:solidFill>
                  <a:schemeClr val="tx2"/>
                </a:solidFill>
              </a:rPr>
              <a:t>年“非典期间”，被告人陈伟、胡亦文作为出租车司机，在某日</a:t>
            </a:r>
            <a:r>
              <a:rPr lang="en-US" altLang="zh-CN" sz="1800" b="1" dirty="0">
                <a:solidFill>
                  <a:schemeClr val="tx2"/>
                </a:solidFill>
              </a:rPr>
              <a:t>23</a:t>
            </a:r>
            <a:r>
              <a:rPr lang="zh-CN" altLang="en-US" sz="1800" b="1" dirty="0">
                <a:solidFill>
                  <a:schemeClr val="tx2"/>
                </a:solidFill>
              </a:rPr>
              <a:t>时许看到罢工的司机队伍打砸运营中的出租车被驱散后，仍继续跟随罢工聚众队伍游行。在看到被害人夏某驾驶一辆已被砸坏的出租车搭载两人（一人为夏某之妻蔡某，已怀身孕</a:t>
            </a:r>
            <a:r>
              <a:rPr lang="en-US" altLang="zh-CN" sz="1800" b="1" dirty="0">
                <a:solidFill>
                  <a:schemeClr val="tx2"/>
                </a:solidFill>
              </a:rPr>
              <a:t>7</a:t>
            </a:r>
            <a:r>
              <a:rPr lang="zh-CN" altLang="en-US" sz="1800" b="1" dirty="0">
                <a:solidFill>
                  <a:schemeClr val="tx2"/>
                </a:solidFill>
              </a:rPr>
              <a:t>个月；另一人为蔡的外甥谭某）途径游行队伍。游行人员以为夏某某仍在运营搭载乘客，遂继续对该车辆进行袭击，用石头将该车辆后窗玻璃砸坏，蔡某头部亦被砸中。夏某见状遂下车，与蔡某一并对游行人员进行指责。被告人陈伟即上前责问：“大家都罢工了，为何你还要出车？”继而与推搡蔡某，被告人胡亦文亦上前帮忙。夏某立即表明其妻已怀身孕，让陈、胡停手，但二被告人仍不停手。夏某见阻止无效，便从其车上拿下一根铁棒朝两被告人的头部各打一下（后经鉴定二人伤情均为轻微伤）。被告人陈伟当即夺下夏某手中铁棒击打夏某头部，将夏某打倒在地，被告人胡亦文及其他数名参与罢工的围观人员亦对夏某进行殴打，致夏某受伤（经鉴定为轻微伤）</a:t>
            </a:r>
            <a:r>
              <a:rPr lang="zh-CN" altLang="en-US" sz="1800" dirty="0"/>
              <a:t>。</a:t>
            </a:r>
            <a:endParaRPr lang="en-US" altLang="zh-CN" sz="1800" dirty="0"/>
          </a:p>
          <a:p>
            <a:pPr>
              <a:buNone/>
            </a:pPr>
            <a:r>
              <a:rPr lang="en-US" altLang="zh-CN" sz="1800" dirty="0"/>
              <a:t>                </a:t>
            </a:r>
            <a:r>
              <a:rPr lang="zh-CN" altLang="en-US" sz="1800" dirty="0"/>
              <a:t>法院最终认为被告人陈伟、胡亦文无视国法，在非常时期趁机在公共场所起哄闹事，造成公共场所秩序严重混乱，影响极坏，行为已构成寻衅滋事罪，分别判处陈、胡有期徒刑一年零三个月和有期徒刑一年。</a:t>
            </a:r>
            <a:endParaRPr lang="en-US" altLang="zh-CN" sz="1800" dirty="0"/>
          </a:p>
          <a:p>
            <a:pPr>
              <a:buNone/>
            </a:pPr>
            <a:endParaRPr lang="en-US" altLang="zh-CN" sz="1300" dirty="0"/>
          </a:p>
          <a:p>
            <a:pPr>
              <a:buNone/>
            </a:pPr>
            <a:r>
              <a:rPr lang="en-US" altLang="zh-CN" sz="1300" dirty="0"/>
              <a:t>                 </a:t>
            </a:r>
            <a:endParaRPr lang="en-US" altLang="zh-CN" sz="1300" dirty="0"/>
          </a:p>
        </p:txBody>
      </p:sp>
    </p:spTree>
  </p:cSld>
  <p:clrMapOvr>
    <a:masterClrMapping/>
  </p:clrMapOvr>
  <p:transition spd="slow">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8131"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solidFill>
                <a:schemeClr val="tx2"/>
              </a:solidFill>
            </a:endParaRPr>
          </a:p>
          <a:p>
            <a:pPr>
              <a:buNone/>
            </a:pPr>
            <a:r>
              <a:rPr lang="en-US" altLang="zh-CN" sz="1800" dirty="0"/>
              <a:t> </a:t>
            </a:r>
            <a:endParaRPr lang="en-US" altLang="zh-CN" sz="2500" dirty="0"/>
          </a:p>
        </p:txBody>
      </p:sp>
    </p:spTree>
  </p:cSld>
  <p:clrMapOvr>
    <a:masterClrMapping/>
  </p:clrMapOvr>
  <p:transition spd="slow">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49155"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p>
          <a:p>
            <a:pPr>
              <a:buNone/>
            </a:pPr>
            <a:r>
              <a:rPr lang="en-US" altLang="zh-CN" sz="1800" dirty="0"/>
              <a:t>     </a:t>
            </a:r>
            <a:r>
              <a:rPr lang="zh-CN" altLang="zh-CN" sz="1800" dirty="0"/>
              <a:t>②</a:t>
            </a:r>
            <a:r>
              <a:rPr lang="zh-CN" altLang="en-US" sz="1800" dirty="0"/>
              <a:t>从二者联系上讲，“流氓动机”是“随意”最传统、常见、典型的体现。</a:t>
            </a:r>
            <a:endParaRPr lang="en-US" altLang="zh-CN" sz="1800" dirty="0"/>
          </a:p>
          <a:p>
            <a:pPr>
              <a:buNone/>
            </a:pPr>
            <a:r>
              <a:rPr lang="en-US" altLang="zh-CN" sz="1800" dirty="0"/>
              <a:t>                </a:t>
            </a:r>
            <a:r>
              <a:rPr lang="zh-CN" altLang="en-US" sz="2000" dirty="0"/>
              <a:t>没有“流氓动机”虽然也可能认定“随意”性，但带有“流氓动机”的行为更能证明和体现其行为之“随意”性。</a:t>
            </a:r>
            <a:endParaRPr lang="en-US" altLang="zh-CN" sz="2000" dirty="0"/>
          </a:p>
          <a:p>
            <a:pPr>
              <a:buNone/>
            </a:pPr>
            <a:r>
              <a:rPr lang="en-US" altLang="zh-CN" sz="2000" dirty="0"/>
              <a:t>              </a:t>
            </a:r>
            <a:r>
              <a:rPr lang="zh-CN" altLang="en-US" sz="2000" dirty="0"/>
              <a:t>特别是在一些带有明显地痞恶霸习性、流氓无赖行径，欺行霸市，长期欺压群众的黑恶势力寻衅滋事犯罪中，即使行为人找出各种不同的滋事借口、由头、名义，针对的对象或目标群体特定，发生于某些特定领域或行业，表面上看是“事出有因”，但实质上无法掩盖其逞强显威、称霸耍横、寻乐作恶的流氓动机。而展现其这些动机的行为表现，很好地证明了其对社会公共交往秩序与规则的无视与挑战，足以认定其行为的“随意性</a:t>
            </a:r>
            <a:endParaRPr lang="en-US" altLang="zh-CN" sz="2000" dirty="0"/>
          </a:p>
          <a:p>
            <a:pPr>
              <a:buNone/>
            </a:pPr>
            <a:r>
              <a:rPr lang="en-US" altLang="zh-CN" sz="2000" dirty="0"/>
              <a:t>              </a:t>
            </a:r>
            <a:r>
              <a:rPr lang="zh-CN" altLang="zh-CN" sz="1800" b="1" dirty="0"/>
              <a:t>【</a:t>
            </a:r>
            <a:r>
              <a:rPr lang="zh-CN" altLang="en-US" sz="1800" b="1" dirty="0"/>
              <a:t>案例</a:t>
            </a:r>
            <a:r>
              <a:rPr lang="en-US" altLang="zh-CN" sz="1800" b="1" dirty="0"/>
              <a:t>5</a:t>
            </a:r>
            <a:r>
              <a:rPr lang="zh-CN" altLang="en-US" sz="1800" b="1" dirty="0"/>
              <a:t>－</a:t>
            </a:r>
            <a:r>
              <a:rPr lang="en-US" altLang="zh-CN" sz="1800" b="1" dirty="0"/>
              <a:t>1</a:t>
            </a:r>
            <a:r>
              <a:rPr lang="zh-CN" altLang="en-US" sz="1800" b="1" dirty="0"/>
              <a:t>－</a:t>
            </a:r>
            <a:r>
              <a:rPr lang="en-US" altLang="zh-CN" sz="1800" b="1" dirty="0"/>
              <a:t>2</a:t>
            </a:r>
            <a:r>
              <a:rPr lang="zh-CN" altLang="zh-CN" sz="1800" b="1" dirty="0"/>
              <a:t>】</a:t>
            </a:r>
            <a:r>
              <a:rPr lang="en-US" altLang="zh-CN" sz="1800" b="1" dirty="0">
                <a:solidFill>
                  <a:schemeClr val="tx2"/>
                </a:solidFill>
              </a:rPr>
              <a:t>2001</a:t>
            </a:r>
            <a:r>
              <a:rPr lang="zh-CN" altLang="en-US" sz="1800" b="1" dirty="0">
                <a:solidFill>
                  <a:schemeClr val="tx2"/>
                </a:solidFill>
              </a:rPr>
              <a:t>年至</a:t>
            </a:r>
            <a:r>
              <a:rPr lang="en-US" altLang="zh-CN" sz="1800" b="1" dirty="0">
                <a:solidFill>
                  <a:schemeClr val="tx2"/>
                </a:solidFill>
              </a:rPr>
              <a:t>2004</a:t>
            </a:r>
            <a:r>
              <a:rPr lang="zh-CN" altLang="en-US" sz="1800" b="1" dirty="0">
                <a:solidFill>
                  <a:schemeClr val="tx2"/>
                </a:solidFill>
              </a:rPr>
              <a:t>年</a:t>
            </a:r>
            <a:r>
              <a:rPr lang="en-US" altLang="zh-CN" sz="1800" b="1" dirty="0">
                <a:solidFill>
                  <a:schemeClr val="tx2"/>
                </a:solidFill>
              </a:rPr>
              <a:t>4</a:t>
            </a:r>
            <a:r>
              <a:rPr lang="zh-CN" altLang="en-US" sz="1800" b="1" dirty="0">
                <a:solidFill>
                  <a:schemeClr val="tx2"/>
                </a:solidFill>
              </a:rPr>
              <a:t>月期间，被告人张某伙同李某、江某等多人（另案处理）在北京市海淀区西客站附近，强行为停放在胡同内非法运营的长途客运车辆从西客站招揽到天津的乘客，并按照每辆长途客运车辆运载的乘客人数按自行规定的比例多次收取“保护费”，并为这些从事非法运营的人员通风报信，逃避城管等部门的监管，若有从事非法运营的人员不顺从他们规矩的即会遭致张某等人持械殴打、驱逐。被告人张某等人因此殴打他人致多名被害人受伤，经鉴定，致</a:t>
            </a:r>
            <a:r>
              <a:rPr lang="en-US" altLang="zh-CN" sz="1800" b="1" dirty="0">
                <a:solidFill>
                  <a:schemeClr val="tx2"/>
                </a:solidFill>
              </a:rPr>
              <a:t>5</a:t>
            </a:r>
            <a:r>
              <a:rPr lang="zh-CN" altLang="en-US" sz="1800" b="1" dirty="0">
                <a:solidFill>
                  <a:schemeClr val="tx2"/>
                </a:solidFill>
              </a:rPr>
              <a:t>人轻微伤，</a:t>
            </a:r>
            <a:r>
              <a:rPr lang="en-US" altLang="zh-CN" sz="1800" b="1" dirty="0">
                <a:solidFill>
                  <a:schemeClr val="tx2"/>
                </a:solidFill>
              </a:rPr>
              <a:t>1</a:t>
            </a:r>
            <a:r>
              <a:rPr lang="zh-CN" altLang="en-US" sz="1800" b="1" dirty="0">
                <a:solidFill>
                  <a:schemeClr val="tx2"/>
                </a:solidFill>
              </a:rPr>
              <a:t>人轻伤。</a:t>
            </a:r>
            <a:r>
              <a:rPr lang="en-US" altLang="zh-CN" sz="1800" b="1" dirty="0">
                <a:solidFill>
                  <a:schemeClr val="tx2"/>
                </a:solidFill>
              </a:rPr>
              <a:t>2011</a:t>
            </a:r>
            <a:r>
              <a:rPr lang="zh-CN" altLang="en-US" sz="1800" b="1" dirty="0">
                <a:solidFill>
                  <a:schemeClr val="tx2"/>
                </a:solidFill>
              </a:rPr>
              <a:t>年</a:t>
            </a:r>
            <a:r>
              <a:rPr lang="en-US" altLang="zh-CN" sz="1800" b="1" dirty="0">
                <a:solidFill>
                  <a:schemeClr val="tx2"/>
                </a:solidFill>
              </a:rPr>
              <a:t>11</a:t>
            </a:r>
            <a:r>
              <a:rPr lang="zh-CN" altLang="en-US" sz="1800" b="1" dirty="0">
                <a:solidFill>
                  <a:schemeClr val="tx2"/>
                </a:solidFill>
              </a:rPr>
              <a:t>月，张某向公安机关投案。法院审理后认为，被告人张某伙同他人在本市西客站多次强行收取非法从事长途客运人员的费用，情节严重；并且多次任意殴打他人，以垄断客源，造成一人轻伤、五人轻微伤的后果，情节恶劣，其行为已构成寻衅滋事罪，判处有期徒刑三年。</a:t>
            </a:r>
            <a:endParaRPr lang="en-US" altLang="zh-CN" sz="1800" b="1" dirty="0">
              <a:solidFill>
                <a:schemeClr val="tx2"/>
              </a:solidFill>
            </a:endParaRPr>
          </a:p>
        </p:txBody>
      </p:sp>
    </p:spTree>
  </p:cSld>
  <p:clrMapOvr>
    <a:masterClrMapping/>
  </p:clrMapOvr>
  <p:transition spd="slow">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0179"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p>
          <a:p>
            <a:pPr>
              <a:buNone/>
            </a:pPr>
            <a:endParaRPr lang="en-US" altLang="zh-CN" sz="1800" dirty="0"/>
          </a:p>
          <a:p>
            <a:pPr>
              <a:buNone/>
            </a:pPr>
            <a:endParaRPr lang="en-US" altLang="zh-CN" sz="1800" dirty="0"/>
          </a:p>
          <a:p>
            <a:pPr>
              <a:buNone/>
            </a:pPr>
            <a:r>
              <a:rPr lang="en-US" altLang="zh-CN" sz="2500" dirty="0"/>
              <a:t>              </a:t>
            </a:r>
            <a:r>
              <a:rPr lang="zh-CN" altLang="en-US" sz="2500" dirty="0"/>
              <a:t>本案中，曾有意见认为被告人张某等人殴打的都是不服从其管理的非法运营人员，对象特定，相互认识且存在特殊的保护关系或是竞争关系，</a:t>
            </a:r>
            <a:r>
              <a:rPr lang="zh-CN" altLang="en-US" sz="2500" b="1" dirty="0">
                <a:solidFill>
                  <a:schemeClr val="tx2"/>
                </a:solidFill>
              </a:rPr>
              <a:t>属于这些非法人员内部纠纷，“黑吃黑”，</a:t>
            </a:r>
            <a:r>
              <a:rPr lang="zh-CN" altLang="en-US" sz="2500" dirty="0"/>
              <a:t>不涉及公共秩序，应以故意伤害论处，而不应以寻衅滋事论处。</a:t>
            </a:r>
            <a:endParaRPr lang="en-US" altLang="zh-CN" sz="2500" dirty="0"/>
          </a:p>
          <a:p>
            <a:pPr>
              <a:buNone/>
            </a:pPr>
            <a:r>
              <a:rPr lang="en-US" altLang="zh-CN" sz="2500" dirty="0"/>
              <a:t>          </a:t>
            </a:r>
            <a:r>
              <a:rPr lang="zh-CN" altLang="en-US" sz="2500" dirty="0"/>
              <a:t>但法院认为，虽然本案被告人等人殴打的对象特定，目标范围固定，但从其长期多次殴打的行为表现上看，目的是为了收取“保护费”和垄断客源，有明显的欺行霸市、逞强称霸的恶势力“流氓动机”，且为非法运营者提供逃避监管保护，在该领域形成势力，并有自己的管理“规矩”。其殴打他人并非只是伤害他人，更多为了维护这种势力和“规矩”，体现的是对该地域社会公共管理秩序违背、无视和挑战的直接故意心态，足以证明其行为的“随意”性。</a:t>
            </a:r>
            <a:endParaRPr lang="en-US" altLang="zh-CN" sz="2500" dirty="0"/>
          </a:p>
        </p:txBody>
      </p:sp>
    </p:spTree>
  </p:cSld>
  <p:clrMapOvr>
    <a:masterClrMapping/>
  </p:clrMapOvr>
  <p:transition spd="slow">
    <p:randomBa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1203"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1800" dirty="0"/>
          </a:p>
          <a:p>
            <a:pPr>
              <a:buNone/>
            </a:pPr>
            <a:r>
              <a:rPr lang="en-US" altLang="zh-CN" sz="2500" dirty="0"/>
              <a:t>               2</a:t>
            </a:r>
            <a:r>
              <a:rPr lang="zh-CN" altLang="en-US" sz="2500" dirty="0"/>
              <a:t>、客观层面</a:t>
            </a:r>
            <a:endParaRPr lang="en-US" altLang="zh-CN" sz="2500" dirty="0"/>
          </a:p>
          <a:p>
            <a:pPr>
              <a:buNone/>
            </a:pPr>
            <a:r>
              <a:rPr lang="en-US" altLang="zh-CN" sz="2800" dirty="0"/>
              <a:t>             </a:t>
            </a:r>
            <a:r>
              <a:rPr lang="zh-CN" altLang="en-US" sz="2800" dirty="0"/>
              <a:t>认定“随意”，除了从行为人主观心态角度进行评判外，还需要从行为客观表现角度上分析。即，客观上看殴打行为是否属于“随意”。在客观层面，“随意”是反映“殴打”行为特征的行为状态要件，因承载者“随意殴打他人”的具体客体侵害内容，从而反映出与一般殴打的区别。这是“随意”客观状态的本质所在。因此，</a:t>
            </a:r>
            <a:r>
              <a:rPr lang="zh-CN" altLang="en-US" sz="2800" b="1" dirty="0">
                <a:solidFill>
                  <a:schemeClr val="tx2"/>
                </a:solidFill>
              </a:rPr>
              <a:t>殴打他人不是“随意”的客观内容，殴打行为的“客观情境”才是“随意”的客观评价对象。</a:t>
            </a:r>
            <a:r>
              <a:rPr lang="zh-CN" altLang="en-US" sz="2800" dirty="0"/>
              <a:t>从客观角度认定“随意”，核心是看这种“客观情境”是否已经</a:t>
            </a:r>
            <a:r>
              <a:rPr lang="zh-CN" altLang="en-US" sz="2800" b="1" dirty="0">
                <a:solidFill>
                  <a:schemeClr val="tx2"/>
                </a:solidFill>
              </a:rPr>
              <a:t>侵害到一般公共交往中人格平等和身体不受侵犯的秩序</a:t>
            </a:r>
            <a:r>
              <a:rPr lang="zh-CN" altLang="en-US" sz="2800" dirty="0"/>
              <a:t>。</a:t>
            </a:r>
            <a:endParaRPr lang="en-US" altLang="zh-CN" sz="2500" dirty="0"/>
          </a:p>
        </p:txBody>
      </p:sp>
    </p:spTree>
  </p:cSld>
  <p:clrMapOvr>
    <a:masterClrMapping/>
  </p:clrMapOvr>
  <p:transition spd="slow">
    <p:randomBar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2227"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500" dirty="0"/>
              <a:t>              </a:t>
            </a:r>
            <a:endParaRPr lang="en-US" altLang="zh-CN" sz="2500" dirty="0"/>
          </a:p>
          <a:p>
            <a:pPr>
              <a:buNone/>
            </a:pPr>
            <a:r>
              <a:rPr lang="en-US" altLang="zh-CN" sz="2500" dirty="0"/>
              <a:t>          </a:t>
            </a:r>
            <a:r>
              <a:rPr lang="zh-CN" altLang="zh-CN" sz="2500" dirty="0"/>
              <a:t>“</a:t>
            </a:r>
            <a:r>
              <a:rPr lang="zh-CN" altLang="en-US" sz="2500" dirty="0"/>
              <a:t>客观情境”的因素有很多，包括时间、地点、人物关系、起因、方式、手段、工具、对象、环境、后果、事后表现等。如何通过这些“客观情境”因素来评判行为的客体侵害内容，是司法适用的具体难点，也是出现认识偏差或混乱的关键所在。</a:t>
            </a:r>
            <a:endParaRPr lang="en-US" altLang="zh-CN" sz="2500" dirty="0"/>
          </a:p>
          <a:p>
            <a:pPr>
              <a:buNone/>
            </a:pPr>
            <a:r>
              <a:rPr lang="en-US" altLang="zh-CN" sz="2500" dirty="0"/>
              <a:t>             </a:t>
            </a:r>
            <a:r>
              <a:rPr lang="zh-CN" altLang="en-US" sz="2800" dirty="0"/>
              <a:t>“客观情境”本身就是一个复杂综合体，很难单凭某个单一因素得出认定结论；必须集齐行为的所有要素进行综合评判，且必须以行为客体内容为最终评判目标。</a:t>
            </a:r>
            <a:endParaRPr lang="en-US" altLang="zh-CN" sz="2800" dirty="0"/>
          </a:p>
          <a:p>
            <a:pPr>
              <a:buNone/>
            </a:pPr>
            <a:r>
              <a:rPr lang="en-US" altLang="zh-CN" sz="2800" dirty="0"/>
              <a:t>           </a:t>
            </a:r>
            <a:r>
              <a:rPr lang="zh-CN" altLang="en-US" sz="2800" dirty="0"/>
              <a:t>根据“随意”的主观特性，我们认为，客观层面成立“随意”，“客观情境”因素要体现</a:t>
            </a:r>
            <a:r>
              <a:rPr lang="zh-CN" altLang="en-US" sz="2800" b="1" dirty="0">
                <a:solidFill>
                  <a:schemeClr val="tx2"/>
                </a:solidFill>
              </a:rPr>
              <a:t>行为人无视公共交往基本秩序和规则的共性特征。</a:t>
            </a:r>
            <a:endParaRPr lang="en-US" altLang="zh-CN" sz="2500" b="1" dirty="0">
              <a:solidFill>
                <a:schemeClr val="tx2"/>
              </a:solidFill>
            </a:endParaRPr>
          </a:p>
        </p:txBody>
      </p:sp>
    </p:spTree>
  </p:cSld>
  <p:clrMapOvr>
    <a:masterClrMapping/>
  </p:clrMapOvr>
  <p:transition spd="slow">
    <p:randomBar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3251"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500" dirty="0"/>
              <a:t>              </a:t>
            </a:r>
            <a:endParaRPr lang="en-US" altLang="zh-CN" sz="2500" dirty="0"/>
          </a:p>
          <a:p>
            <a:r>
              <a:rPr lang="zh-CN" altLang="en-US" sz="2800" dirty="0"/>
              <a:t>必须同时满足以下两方面要求：</a:t>
            </a:r>
            <a:endParaRPr lang="zh-CN" altLang="en-US" sz="2800" dirty="0"/>
          </a:p>
          <a:p>
            <a:r>
              <a:rPr lang="zh-CN" altLang="en-US" sz="2800" dirty="0"/>
              <a:t>（</a:t>
            </a:r>
            <a:r>
              <a:rPr lang="en-US" altLang="zh-CN" sz="2800" dirty="0"/>
              <a:t>1</a:t>
            </a:r>
            <a:r>
              <a:rPr lang="zh-CN" altLang="en-US" sz="2800" dirty="0"/>
              <a:t>）行为场合发生在一般公共交往中。</a:t>
            </a:r>
            <a:endParaRPr lang="en-US" altLang="zh-CN" sz="2800" b="1" dirty="0">
              <a:solidFill>
                <a:schemeClr val="tx2"/>
              </a:solidFill>
            </a:endParaRPr>
          </a:p>
          <a:p>
            <a:r>
              <a:rPr lang="en-US" altLang="zh-CN" sz="2300" dirty="0"/>
              <a:t>     </a:t>
            </a:r>
            <a:r>
              <a:rPr lang="zh-CN" altLang="en-US" sz="2300" dirty="0"/>
              <a:t>之所以将“随意殴打”的行为场合限定在“一般公共交往中”，</a:t>
            </a:r>
            <a:r>
              <a:rPr lang="en-US" altLang="zh-CN" sz="2300" dirty="0"/>
              <a:t> </a:t>
            </a:r>
            <a:r>
              <a:rPr lang="zh-CN" altLang="en-US" sz="2300" dirty="0"/>
              <a:t>不包括私密或私人交往及特殊社会关系交往，是因为只有在一般公共交往中发生的殴打才属于社会公共秩序规范的范畴，体现的是社会公共交往的一般规则与秩序，而私密或私人交往及特殊社会关系交往属于特殊的社会秩序，由特殊的社会规则和秩序进行规范。</a:t>
            </a:r>
            <a:endParaRPr lang="en-US" altLang="zh-CN" sz="2300" dirty="0"/>
          </a:p>
          <a:p>
            <a:r>
              <a:rPr lang="en-US" altLang="zh-CN" sz="2400" dirty="0"/>
              <a:t>         </a:t>
            </a:r>
            <a:r>
              <a:rPr lang="zh-CN" altLang="en-US" sz="2400" b="1" dirty="0">
                <a:solidFill>
                  <a:schemeClr val="tx2"/>
                </a:solidFill>
              </a:rPr>
              <a:t>如果行为人是为了实施其他犯罪或违法行为而实施的殴打，如，为了实施强奸、强制猥亵、妨害公务、非法拘禁、绑架、强迫劳动等犯罪活动，而对他人实施殴打，则这已经超越一般公共交往范畴，属于特殊行为或事件关系，当然不属于“寻衅滋事”行为。</a:t>
            </a:r>
            <a:endParaRPr lang="en-US" altLang="zh-CN" sz="2300" b="1" dirty="0">
              <a:solidFill>
                <a:schemeClr val="tx2"/>
              </a:solidFill>
            </a:endParaRPr>
          </a:p>
        </p:txBody>
      </p:sp>
    </p:spTree>
  </p:cSld>
  <p:clrMapOvr>
    <a:masterClrMapping/>
  </p:clrMapOvr>
  <p:transition spd="slow">
    <p:randomBa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4275"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500" dirty="0"/>
              <a:t>              </a:t>
            </a:r>
            <a:endParaRPr lang="en-US" altLang="zh-CN" sz="2500" dirty="0"/>
          </a:p>
          <a:p>
            <a:r>
              <a:rPr lang="en-US" altLang="zh-CN" sz="2800" dirty="0"/>
              <a:t>     </a:t>
            </a:r>
            <a:r>
              <a:rPr lang="zh-CN" altLang="en-US" sz="2800" dirty="0"/>
              <a:t>何为“一般公共交往”？法律上并无明确定义或界定标准。</a:t>
            </a:r>
            <a:endParaRPr lang="en-US" altLang="zh-CN" sz="2800" dirty="0"/>
          </a:p>
          <a:p>
            <a:r>
              <a:rPr lang="en-US" altLang="zh-CN" sz="2800" dirty="0"/>
              <a:t>     </a:t>
            </a:r>
            <a:r>
              <a:rPr lang="zh-CN" altLang="en-US" sz="2800" dirty="0"/>
              <a:t>基于日常社会交往关系的复杂性，不可能对一般公共交往的内容和范围进行严格界定。本文认为，裁判者只能依靠常识和经验对之进行价值判断。</a:t>
            </a:r>
            <a:r>
              <a:rPr lang="zh-CN" altLang="en-US" sz="2800" b="1" dirty="0">
                <a:solidFill>
                  <a:schemeClr val="tx2"/>
                </a:solidFill>
              </a:rPr>
              <a:t>只要明显不属于私密或私人交往及特殊社会关系交往的场合，基本都可以认定为“一般公共交往场合”。</a:t>
            </a:r>
            <a:endParaRPr lang="en-US" altLang="zh-CN" sz="2800" b="1" dirty="0">
              <a:solidFill>
                <a:schemeClr val="tx2"/>
              </a:solidFill>
            </a:endParaRPr>
          </a:p>
          <a:p>
            <a:r>
              <a:rPr lang="en-US" altLang="zh-CN" sz="2800" dirty="0"/>
              <a:t>       </a:t>
            </a:r>
            <a:r>
              <a:rPr lang="zh-CN" altLang="en-US" sz="2800" dirty="0"/>
              <a:t>实际上，</a:t>
            </a:r>
            <a:r>
              <a:rPr lang="en-US" altLang="zh-CN" sz="2800" dirty="0"/>
              <a:t>2013</a:t>
            </a:r>
            <a:r>
              <a:rPr lang="zh-CN" altLang="en-US" sz="2800" dirty="0"/>
              <a:t>年</a:t>
            </a:r>
            <a:r>
              <a:rPr lang="zh-CN" altLang="zh-CN" sz="2800" dirty="0"/>
              <a:t>《</a:t>
            </a:r>
            <a:r>
              <a:rPr lang="zh-CN" altLang="en-US" sz="2800" dirty="0"/>
              <a:t>寻衅滋事案件解释</a:t>
            </a:r>
            <a:r>
              <a:rPr lang="zh-CN" altLang="zh-CN" sz="2800" dirty="0"/>
              <a:t>》</a:t>
            </a:r>
            <a:r>
              <a:rPr lang="zh-CN" altLang="en-US" sz="2800" dirty="0"/>
              <a:t>第一条第三款规定中的“因婚恋、家庭、邻里、债务等纠纷”就属于私密或私人交往及特殊社会关系交往，由特殊的法律规则进行规范，而第二款规定中的“因日常生活中的偶发矛盾纠纷”则属于一般公共交往。</a:t>
            </a:r>
            <a:endParaRPr lang="en-US" altLang="zh-CN" sz="2300" b="1" dirty="0">
              <a:solidFill>
                <a:schemeClr val="tx2"/>
              </a:solidFill>
            </a:endParaRPr>
          </a:p>
        </p:txBody>
      </p:sp>
    </p:spTree>
  </p:cSld>
  <p:clrMapOvr>
    <a:masterClrMapping/>
  </p:clrMapOvr>
  <p:transition spd="slow">
    <p:randomBar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5299"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500" dirty="0"/>
              <a:t>           </a:t>
            </a:r>
            <a:endParaRPr lang="en-US" altLang="zh-CN" sz="2500" dirty="0"/>
          </a:p>
          <a:p>
            <a:pPr>
              <a:buNone/>
            </a:pPr>
            <a:r>
              <a:rPr lang="en-US" altLang="zh-CN" sz="2500" dirty="0"/>
              <a:t>            </a:t>
            </a:r>
            <a:r>
              <a:rPr lang="zh-CN" altLang="en-US" sz="2800" dirty="0"/>
              <a:t>具体的交往性质，还应该结合个案行为的具体要素进行分析。</a:t>
            </a:r>
            <a:endParaRPr lang="en-US" altLang="zh-CN" sz="2800" dirty="0"/>
          </a:p>
          <a:p>
            <a:pPr>
              <a:buNone/>
            </a:pPr>
            <a:r>
              <a:rPr lang="en-US" altLang="zh-CN" sz="2800" dirty="0"/>
              <a:t>            </a:t>
            </a:r>
            <a:r>
              <a:rPr lang="zh-CN" altLang="en-US" sz="2800" b="1" dirty="0">
                <a:solidFill>
                  <a:schemeClr val="tx2"/>
                </a:solidFill>
              </a:rPr>
              <a:t>如果行为客观因素综合起来，能够排除交往关系的私密、私人或特殊性，则可认定为“一般公共交往场合”；反之，则不能认定。</a:t>
            </a:r>
            <a:endParaRPr lang="en-US" altLang="zh-CN" sz="2800" b="1" dirty="0">
              <a:solidFill>
                <a:schemeClr val="tx2"/>
              </a:solidFill>
            </a:endParaRPr>
          </a:p>
          <a:p>
            <a:pPr>
              <a:buNone/>
            </a:pPr>
            <a:r>
              <a:rPr lang="en-US" altLang="zh-CN" sz="2800" dirty="0"/>
              <a:t>              </a:t>
            </a:r>
            <a:r>
              <a:rPr lang="zh-CN" altLang="en-US" sz="2800" dirty="0"/>
              <a:t>在客观因素中，时间、地点、环境、人物关系、交往事项等因素与行为场合的性质密切相关，应作为主要认定依据，且</a:t>
            </a:r>
            <a:r>
              <a:rPr lang="zh-CN" altLang="en-US" sz="2800" b="1" dirty="0">
                <a:solidFill>
                  <a:schemeClr val="tx2"/>
                </a:solidFill>
              </a:rPr>
              <a:t>人物关系、交往事项及行为场所是最能体现交往场合特征的因素，应作为基础性因素</a:t>
            </a:r>
            <a:r>
              <a:rPr lang="zh-CN" altLang="en-US" sz="2800" dirty="0"/>
              <a:t>，再辅之以其他因素予以综合评判。</a:t>
            </a:r>
            <a:endParaRPr lang="en-US" altLang="zh-CN" sz="2800" dirty="0"/>
          </a:p>
          <a:p>
            <a:pPr>
              <a:buNone/>
            </a:pPr>
            <a:r>
              <a:rPr lang="en-US" altLang="zh-CN" sz="2800" dirty="0"/>
              <a:t>               </a:t>
            </a:r>
            <a:endParaRPr lang="en-US" altLang="zh-CN" sz="2300" b="1" dirty="0">
              <a:solidFill>
                <a:schemeClr val="tx2"/>
              </a:solidFill>
            </a:endParaRPr>
          </a:p>
        </p:txBody>
      </p:sp>
    </p:spTree>
  </p:cSld>
  <p:clrMapOvr>
    <a:masterClrMapping/>
  </p:clrMapOvr>
  <p:transition spd="slow">
    <p:randomBar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6323"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800" dirty="0"/>
              <a:t>  </a:t>
            </a:r>
            <a:endParaRPr lang="en-US" altLang="zh-CN" sz="2800" dirty="0"/>
          </a:p>
          <a:p>
            <a:pPr>
              <a:buNone/>
            </a:pPr>
            <a:r>
              <a:rPr lang="zh-CN" altLang="en-US" sz="2800" dirty="0"/>
              <a:t>认定</a:t>
            </a:r>
            <a:r>
              <a:rPr lang="en-US" altLang="zh-CN" sz="2800" dirty="0"/>
              <a:t>“</a:t>
            </a:r>
            <a:r>
              <a:rPr lang="zh-CN" altLang="en-US" sz="2800" dirty="0"/>
              <a:t>一般公共交往场合</a:t>
            </a:r>
            <a:r>
              <a:rPr lang="en-US" altLang="zh-CN" sz="2800" dirty="0"/>
              <a:t>”</a:t>
            </a:r>
            <a:r>
              <a:rPr lang="zh-CN" altLang="en-US" sz="2800" dirty="0"/>
              <a:t>主要存在四种情形：</a:t>
            </a:r>
            <a:endParaRPr lang="en-US" altLang="zh-CN" sz="2500" dirty="0"/>
          </a:p>
          <a:p>
            <a:pPr>
              <a:buNone/>
            </a:pPr>
            <a:r>
              <a:rPr lang="en-US" altLang="zh-CN" sz="2500" b="1" dirty="0">
                <a:solidFill>
                  <a:schemeClr val="tx2"/>
                </a:solidFill>
              </a:rPr>
              <a:t>        </a:t>
            </a:r>
            <a:endParaRPr lang="en-US" altLang="zh-CN" sz="2500" b="1" dirty="0">
              <a:solidFill>
                <a:schemeClr val="tx2"/>
              </a:solidFill>
            </a:endParaRPr>
          </a:p>
          <a:p>
            <a:pPr>
              <a:buNone/>
            </a:pPr>
            <a:r>
              <a:rPr lang="en-US" altLang="zh-CN" sz="2500" b="1" dirty="0">
                <a:solidFill>
                  <a:schemeClr val="tx2"/>
                </a:solidFill>
              </a:rPr>
              <a:t>          </a:t>
            </a:r>
            <a:r>
              <a:rPr lang="en-US" altLang="zh-CN" sz="2800" b="1" dirty="0">
                <a:solidFill>
                  <a:schemeClr val="tx2"/>
                </a:solidFill>
              </a:rPr>
              <a:t>① </a:t>
            </a:r>
            <a:r>
              <a:rPr lang="zh-CN" altLang="en-US" sz="2800" b="1" dirty="0">
                <a:solidFill>
                  <a:schemeClr val="tx2"/>
                </a:solidFill>
              </a:rPr>
              <a:t>存在特殊关系并发生在特殊关系场所。</a:t>
            </a:r>
            <a:endParaRPr lang="en-US" altLang="zh-CN" sz="2800" b="1" dirty="0">
              <a:solidFill>
                <a:schemeClr val="tx2"/>
              </a:solidFill>
            </a:endParaRPr>
          </a:p>
          <a:p>
            <a:pPr>
              <a:buNone/>
            </a:pPr>
            <a:r>
              <a:rPr lang="en-US" altLang="zh-CN" sz="2800" dirty="0"/>
              <a:t>               </a:t>
            </a:r>
            <a:endParaRPr lang="en-US" altLang="zh-CN" sz="2800" dirty="0"/>
          </a:p>
          <a:p>
            <a:pPr>
              <a:buNone/>
            </a:pPr>
            <a:r>
              <a:rPr lang="en-US" altLang="zh-CN" sz="2800" dirty="0"/>
              <a:t>           </a:t>
            </a:r>
            <a:r>
              <a:rPr lang="zh-CN" altLang="en-US" sz="2800" dirty="0"/>
              <a:t>行为人和被害人之间存在特殊的社会关系，且行为发生这种特殊关系场所。如，家庭成员或亲属间发生在家庭居住或私家活动场所的殴打行为；恋人、情侣间发生在私密场所或独立空间的殴打行为；冤家仇人之间发生在单独活动或孤立、独立的空间的殴打行为等。这种私密、私人关系情形显然不属于 “公共交往场合”。</a:t>
            </a:r>
            <a:endParaRPr lang="zh-CN" altLang="en-US" sz="2800" dirty="0"/>
          </a:p>
        </p:txBody>
      </p:sp>
    </p:spTree>
  </p:cSld>
  <p:clrMapOvr>
    <a:masterClrMapping/>
  </p:clrMapOvr>
  <p:transition spd="slow">
    <p:randomBar dir="ver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7347"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800" dirty="0"/>
              <a:t>  </a:t>
            </a:r>
            <a:endParaRPr lang="en-US" altLang="zh-CN" sz="2800" dirty="0"/>
          </a:p>
          <a:p>
            <a:pPr>
              <a:buNone/>
            </a:pPr>
            <a:r>
              <a:rPr lang="en-US" altLang="zh-CN" sz="2800" dirty="0"/>
              <a:t>            </a:t>
            </a:r>
            <a:r>
              <a:rPr lang="zh-CN" altLang="en-US" sz="2800" dirty="0"/>
              <a:t>但实践中还有很多其他的特殊关系，不好认定。例如同学、朋友、同事、老乡、情敌、合作伙伴、雇主雇员、远亲近邻、债主债务人、医生患者、合同双方、诉讼纠纷双方等。这些关系人之间基本都认识，有的还很熟识，但相对于家庭亲属、冤家宿仇等关系还有所区别，</a:t>
            </a:r>
            <a:r>
              <a:rPr lang="zh-CN" altLang="en-US" sz="2800" b="1" dirty="0">
                <a:solidFill>
                  <a:schemeClr val="tx2"/>
                </a:solidFill>
              </a:rPr>
              <a:t>有远近亲疏之分，且交往场所也较为广泛，</a:t>
            </a:r>
            <a:r>
              <a:rPr lang="zh-CN" altLang="en-US" sz="2800" dirty="0"/>
              <a:t>不易确定哪些地点属于这种关系的特殊场所。所以，在确定这些关系人之间殴打行为的场合性质时，不能仅凭行为地点，还需要结合</a:t>
            </a:r>
            <a:r>
              <a:rPr lang="zh-CN" altLang="en-US" sz="2800" b="1" dirty="0">
                <a:solidFill>
                  <a:schemeClr val="tx2"/>
                </a:solidFill>
              </a:rPr>
              <a:t>交往事件及行为时间、环境等其他因素</a:t>
            </a:r>
            <a:r>
              <a:rPr lang="zh-CN" altLang="en-US" sz="2800" dirty="0"/>
              <a:t>综合判断。</a:t>
            </a:r>
            <a:endParaRPr lang="zh-CN" altLang="en-US" sz="2800" dirty="0"/>
          </a:p>
        </p:txBody>
      </p:sp>
    </p:spTree>
  </p:cSld>
  <p:clrMapOvr>
    <a:masterClrMapping/>
  </p:clrMapOvr>
  <p:transition spd="slow">
    <p:randomBar dir="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8371"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800" dirty="0"/>
              <a:t>             </a:t>
            </a:r>
            <a:r>
              <a:rPr lang="zh-CN" altLang="en-US" sz="2500" dirty="0"/>
              <a:t>例如，</a:t>
            </a:r>
            <a:r>
              <a:rPr lang="zh-CN" altLang="en-US" sz="2500" b="1" dirty="0">
                <a:solidFill>
                  <a:schemeClr val="tx2"/>
                </a:solidFill>
              </a:rPr>
              <a:t>同学之间殴打，如果是同寝室、同班同学因日常矛盾隔阂，在本寝室、本班教师内，或是单独相处的时候实施的殴打，则属于双方特殊关系的独特空间，不宜认定为“公共交往场合”。如果是不同寝室、不同班级的同学因日常琐事矛盾，在正常活动时间段且有其他同学旁观的情况下，到其他寝室、班级对他人实施的殴打，或是在学校食堂、操场、校门口等公共场所因琐事起纠纷进行的殴打，已超出双方的私人关系和空间的，一般认定为“公共交往场合”</a:t>
            </a:r>
            <a:r>
              <a:rPr lang="zh-CN" altLang="en-US" sz="2500" dirty="0"/>
              <a:t>。</a:t>
            </a:r>
            <a:endParaRPr lang="en-US" altLang="zh-CN" sz="2500" dirty="0"/>
          </a:p>
          <a:p>
            <a:pPr>
              <a:buNone/>
            </a:pPr>
            <a:r>
              <a:rPr lang="en-US" altLang="zh-CN" sz="2500" dirty="0"/>
              <a:t>              </a:t>
            </a:r>
            <a:r>
              <a:rPr lang="zh-CN" altLang="en-US" sz="2500" dirty="0"/>
              <a:t>再如，</a:t>
            </a:r>
            <a:r>
              <a:rPr lang="zh-CN" altLang="en-US" sz="2500" b="1" dirty="0">
                <a:solidFill>
                  <a:schemeClr val="tx2"/>
                </a:solidFill>
              </a:rPr>
              <a:t>雇员与雇主之间，因劳资纠纷，在雇主或雇员个人办公室、本单位内部小范围内或双方单独交谈过程中发生的殴打，则一般认定为双方交往的特殊空间，不宜认定为“公共交往场合”；如果在本单位正常工作期间，有众多员工或顾客围观的公开场合，即使殴打地点是在本单位，也不宜认定为双方的特殊交往空间，而应认定为“公共交往场合”</a:t>
            </a:r>
            <a:r>
              <a:rPr lang="zh-CN" altLang="en-US" sz="2500" dirty="0"/>
              <a:t>。</a:t>
            </a:r>
            <a:endParaRPr lang="zh-CN" altLang="en-US" sz="2500" dirty="0"/>
          </a:p>
        </p:txBody>
      </p:sp>
    </p:spTree>
  </p:cSld>
  <p:clrMapOvr>
    <a:masterClrMapping/>
  </p:clrMapOvr>
  <p:transition spd="slow">
    <p:randomBar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59395"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3</a:t>
            </a:r>
            <a:r>
              <a:rPr lang="zh-CN" altLang="zh-CN" sz="2400" b="1" dirty="0"/>
              <a:t>】</a:t>
            </a:r>
            <a:r>
              <a:rPr lang="en-US" altLang="zh-CN" sz="2400" b="1" dirty="0">
                <a:solidFill>
                  <a:schemeClr val="tx2"/>
                </a:solidFill>
              </a:rPr>
              <a:t>2014</a:t>
            </a:r>
            <a:r>
              <a:rPr lang="zh-CN" altLang="en-US" sz="2400" b="1" dirty="0">
                <a:solidFill>
                  <a:schemeClr val="tx2"/>
                </a:solidFill>
              </a:rPr>
              <a:t>年某日下午，同在北京市海淀区看守所</a:t>
            </a:r>
            <a:r>
              <a:rPr lang="en-US" altLang="zh-CN" sz="2400" b="1" dirty="0">
                <a:solidFill>
                  <a:schemeClr val="tx2"/>
                </a:solidFill>
              </a:rPr>
              <a:t>1906</a:t>
            </a:r>
            <a:r>
              <a:rPr lang="zh-CN" altLang="en-US" sz="2400" b="1" dirty="0">
                <a:solidFill>
                  <a:schemeClr val="tx2"/>
                </a:solidFill>
              </a:rPr>
              <a:t>号监室被羁押的被告人王某与被害人龙某因琐事发生口角，双方对打，后被告人王某伙同额某（另案处理）共同拳脚殴打龙某，后因管教喊话双方遂停手。双方被拉开后，龙某两次向被告人王某身上扔砸物品，王某与额某等人两次对龙某拳打脚踢，致龙某腹部闭合性损伤、小肠系膜破裂、小肠系膜血管外伤性破裂等伤。经鉴定为重伤。本院认为，被告人王某在服刑期间故意伤害同监室被监管人员，且致其重伤，其行为已构成故意伤害罪，判处有期徒刑四年。</a:t>
            </a:r>
            <a:endParaRPr lang="zh-CN" altLang="en-US" sz="2400" b="1" dirty="0">
              <a:solidFill>
                <a:schemeClr val="tx2"/>
              </a:solidFill>
            </a:endParaRPr>
          </a:p>
          <a:p>
            <a:r>
              <a:rPr lang="en-US" altLang="zh-CN" sz="2400" dirty="0"/>
              <a:t>           </a:t>
            </a:r>
            <a:r>
              <a:rPr lang="zh-CN" altLang="en-US" sz="2400" dirty="0"/>
              <a:t>本案中，有意见认为王某对被害人殴打完全是借故生非，以大欺小、以多欺少的寻衅滋事行为，应以寻衅滋事罪论处。但法院没有采纳这种意见，主要是因为本案的殴打行为发生于同一监室的人员之间，场合与范围特定，仅限于该监室中，未涉及或影响到其他监室人员，不属于一般公共交往场合和关系，不宜认定为“随意”。 北京市海淀区人民法院（</a:t>
            </a:r>
            <a:r>
              <a:rPr lang="en-US" altLang="zh-CN" sz="2400" dirty="0"/>
              <a:t>2015</a:t>
            </a:r>
            <a:r>
              <a:rPr lang="zh-CN" altLang="en-US" sz="2400" dirty="0"/>
              <a:t>）海刑初字第</a:t>
            </a:r>
            <a:r>
              <a:rPr lang="en-US" altLang="zh-CN" sz="2400" dirty="0"/>
              <a:t>714</a:t>
            </a:r>
            <a:r>
              <a:rPr lang="zh-CN" altLang="en-US" sz="2400" dirty="0"/>
              <a:t>号刑事判决书。</a:t>
            </a:r>
            <a:endParaRPr lang="zh-CN" altLang="en-US" sz="2400" dirty="0"/>
          </a:p>
          <a:p>
            <a:pPr>
              <a:buNone/>
            </a:pPr>
            <a:endParaRPr lang="zh-CN" altLang="zh-CN" sz="2500" dirty="0"/>
          </a:p>
        </p:txBody>
      </p:sp>
    </p:spTree>
  </p:cSld>
  <p:clrMapOvr>
    <a:masterClrMapping/>
  </p:clrMapOvr>
  <p:transition spd="slow">
    <p:randomBar dir="ver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0419"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4</a:t>
            </a:r>
            <a:r>
              <a:rPr lang="zh-CN" altLang="zh-CN" sz="2400" b="1" dirty="0"/>
              <a:t>】</a:t>
            </a:r>
            <a:r>
              <a:rPr lang="zh-CN" altLang="en-US" sz="2000" b="1" dirty="0">
                <a:solidFill>
                  <a:schemeClr val="tx2"/>
                </a:solidFill>
              </a:rPr>
              <a:t>被告人岳某甲与本村村主任高某发生纠纷被打伤，在医院住院期间觉得憋气，即与其弟被告人岳某乙、妹夫徐某商议回村报复支持高某的部分村民，并让徐某找一些人回村助威。徐某指使被告人张某纠集人。</a:t>
            </a:r>
            <a:r>
              <a:rPr lang="en-US" altLang="zh-CN" sz="2000" b="1" dirty="0">
                <a:solidFill>
                  <a:schemeClr val="tx2"/>
                </a:solidFill>
              </a:rPr>
              <a:t>2004</a:t>
            </a:r>
            <a:r>
              <a:rPr lang="zh-CN" altLang="en-US" sz="2000" b="1" dirty="0">
                <a:solidFill>
                  <a:schemeClr val="tx2"/>
                </a:solidFill>
              </a:rPr>
              <a:t>年某日下午，岳某甲等与张某纠集的</a:t>
            </a:r>
            <a:r>
              <a:rPr lang="en-US" altLang="zh-CN" sz="2000" b="1" dirty="0">
                <a:solidFill>
                  <a:schemeClr val="tx2"/>
                </a:solidFill>
              </a:rPr>
              <a:t>20</a:t>
            </a:r>
            <a:r>
              <a:rPr lang="zh-CN" altLang="en-US" sz="2000" b="1" dirty="0">
                <a:solidFill>
                  <a:schemeClr val="tx2"/>
                </a:solidFill>
              </a:rPr>
              <a:t>余人乘车持途中购买的镐把回到村中。岳某甲在村中广播叫嚣，不怕死的就出来打。岳某乙等人与闻讯赶来的村民侯某等人相遇并发生互殴，侯某脚两处跎骨被打骨折，经鉴定为轻伤。法院认为，被告人岳某甲因与村主任发生纠纷被打伤，未吸取伤痛之苦，却继而产生了报复他人和回村扬威的想法，在其他几名被告人帮助下，纠集多人回村肆意挑起事端，显示威风，对不特定村民进行随意殴打，情节恶劣，其行为已扰乱正常的公共秩序，均已构成寻衅滋事罪，判处岳某甲有期徒刑一年，缓刑一年。</a:t>
            </a:r>
            <a:endParaRPr lang="zh-CN" altLang="en-US" sz="2000" b="1" dirty="0">
              <a:solidFill>
                <a:schemeClr val="tx2"/>
              </a:solidFill>
            </a:endParaRPr>
          </a:p>
          <a:p>
            <a:r>
              <a:rPr lang="en-US" altLang="zh-CN" sz="2000" dirty="0"/>
              <a:t>            </a:t>
            </a:r>
            <a:r>
              <a:rPr lang="zh-CN" altLang="en-US" sz="2000" dirty="0"/>
              <a:t>本案中，当事人之间存在特殊社会关系，主要纠纷涉及主体都属于同村村民，与“邻里纠纷”近似，事前有矛盾，行为地点都在本村村中，没有到涉及其他地方，属于当事双方平时生活来往的特殊空间，但从被告人的行为经过及方式上看，唆使、纠集多人对对方实施殴打，牵涉其他多人，包括村外的其他人员，殴打和滋扰的对象又不仅限于矛盾对方个人，还向全村的其他村民提出挑衅，殴打的是其他不特定村民，范围与对象均已经超过双方之间私人矛盾，而转变为有其他人介入的社会公共交往关系，破坏了一般的公共交往秩序，因而法院最终认定本案的殴打行为属于“随意殴打”。</a:t>
            </a:r>
            <a:endParaRPr lang="zh-CN" altLang="en-US" sz="2000" dirty="0"/>
          </a:p>
          <a:p>
            <a:pPr>
              <a:buNone/>
            </a:pPr>
            <a:endParaRPr lang="zh-CN" altLang="zh-CN" sz="2500" dirty="0"/>
          </a:p>
        </p:txBody>
      </p:sp>
    </p:spTree>
  </p:cSld>
  <p:clrMapOvr>
    <a:masterClrMapping/>
  </p:clrMapOvr>
  <p:transition spd="slow">
    <p:randomBar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1443"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b="1" dirty="0">
                <a:solidFill>
                  <a:schemeClr val="tx2"/>
                </a:solidFill>
              </a:rPr>
              <a:t>    </a:t>
            </a:r>
            <a:r>
              <a:rPr lang="zh-CN" altLang="zh-CN" sz="2800" b="1" dirty="0">
                <a:solidFill>
                  <a:schemeClr val="tx2"/>
                </a:solidFill>
              </a:rPr>
              <a:t>②</a:t>
            </a:r>
            <a:r>
              <a:rPr lang="en-US" altLang="zh-CN" sz="2800" b="1" dirty="0">
                <a:solidFill>
                  <a:schemeClr val="tx2"/>
                </a:solidFill>
              </a:rPr>
              <a:t> </a:t>
            </a:r>
            <a:r>
              <a:rPr lang="zh-CN" altLang="en-US" sz="2800" b="1" dirty="0">
                <a:solidFill>
                  <a:schemeClr val="tx2"/>
                </a:solidFill>
              </a:rPr>
              <a:t>不存在特殊关系，也未发生在特殊关系场所。</a:t>
            </a:r>
            <a:endParaRPr lang="en-US" altLang="zh-CN" sz="2800" b="1" dirty="0">
              <a:solidFill>
                <a:schemeClr val="tx2"/>
              </a:solidFill>
            </a:endParaRPr>
          </a:p>
          <a:p>
            <a:r>
              <a:rPr lang="en-US" altLang="zh-CN" sz="2500" dirty="0"/>
              <a:t>         </a:t>
            </a:r>
            <a:r>
              <a:rPr lang="zh-CN" altLang="en-US" sz="2500" dirty="0"/>
              <a:t>行为人与被害人之间不存在特殊的社会交往关系，甚至互不相识，殴打行为也是发生在公共场所等非特殊空间里。如，陌生路人之间发生在公共场所的殴打行为；在饭店、</a:t>
            </a:r>
            <a:r>
              <a:rPr lang="en-US" altLang="zh-CN" sz="2500" dirty="0"/>
              <a:t>ktv</a:t>
            </a:r>
            <a:r>
              <a:rPr lang="zh-CN" altLang="en-US" sz="2500" dirty="0"/>
              <a:t>、商场、市场等消费娱乐场所内互不相识的宾客之间发生的殴打；地痞、恶霸对广场、公园、商场、旅游景点等场所内不相识的群众、游客进行的殴打等，一般都可认定是在“公共交往场合”。</a:t>
            </a:r>
            <a:endParaRPr lang="en-US" altLang="zh-CN" sz="2500" dirty="0"/>
          </a:p>
          <a:p>
            <a:r>
              <a:rPr lang="en-US" altLang="zh-CN" sz="2500" dirty="0"/>
              <a:t>         </a:t>
            </a:r>
            <a:r>
              <a:rPr lang="zh-CN" altLang="en-US" sz="2500" dirty="0"/>
              <a:t>但在一些特殊情形下，也有例外的情形。</a:t>
            </a:r>
            <a:r>
              <a:rPr lang="zh-CN" altLang="en-US" sz="2500" b="1" dirty="0">
                <a:solidFill>
                  <a:schemeClr val="tx2"/>
                </a:solidFill>
              </a:rPr>
              <a:t>包括当事双方之间由于突发的事件或事项而产生特殊关系的情况，也包括突发的违法犯罪行为使双方之间形成非法侵权与防卫的关系</a:t>
            </a:r>
            <a:r>
              <a:rPr lang="zh-CN" altLang="en-US" sz="2500" dirty="0"/>
              <a:t>，如公共汽车上的乘客与小偷关系，由于盗窃事件发生或被察觉而导致小偷与被盗者，小偷与发现乘客，或是被怀疑者与被盗者、乘客、司机、乘务员之间临时产生了特殊关系，由于抓捕或抗拒检查而发生的纠纷或殴打，应认定为“事出有因”的特殊关系，一般不宜认定为“随意”。</a:t>
            </a:r>
            <a:endParaRPr lang="zh-CN" altLang="en-US" sz="2500" dirty="0"/>
          </a:p>
        </p:txBody>
      </p:sp>
    </p:spTree>
  </p:cSld>
  <p:clrMapOvr>
    <a:masterClrMapping/>
  </p:clrMapOvr>
  <p:transition spd="slow">
    <p:randomBar dir="ver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2467" name="内容占位符 2"/>
          <p:cNvSpPr>
            <a:spLocks noGrp="1"/>
          </p:cNvSpPr>
          <p:nvPr>
            <p:ph idx="1"/>
          </p:nvPr>
        </p:nvSpPr>
        <p:spPr>
          <a:xfrm>
            <a:off x="214313" y="428625"/>
            <a:ext cx="8786812" cy="6215063"/>
          </a:xfrm>
          <a:ln/>
        </p:spPr>
        <p:txBody>
          <a:bodyPr vert="horz" wrap="square" lIns="91440" tIns="45720" rIns="91440" bIns="45720" anchor="t"/>
          <a:p>
            <a:r>
              <a:rPr lang="zh-CN" altLang="zh-CN" sz="2800" b="1" dirty="0"/>
              <a:t>【</a:t>
            </a:r>
            <a:r>
              <a:rPr lang="zh-CN" altLang="en-US" sz="2800" b="1" dirty="0"/>
              <a:t>案例</a:t>
            </a:r>
            <a:r>
              <a:rPr lang="en-US" altLang="zh-CN" sz="2800" b="1" dirty="0"/>
              <a:t>5</a:t>
            </a:r>
            <a:r>
              <a:rPr lang="zh-CN" altLang="en-US" sz="2800" b="1" dirty="0"/>
              <a:t>－</a:t>
            </a:r>
            <a:r>
              <a:rPr lang="en-US" altLang="zh-CN" sz="2800" b="1" dirty="0"/>
              <a:t>1</a:t>
            </a:r>
            <a:r>
              <a:rPr lang="zh-CN" altLang="en-US" sz="2800" b="1" dirty="0"/>
              <a:t>－</a:t>
            </a:r>
            <a:r>
              <a:rPr lang="en-US" altLang="zh-CN" sz="2800" b="1" dirty="0"/>
              <a:t>5</a:t>
            </a:r>
            <a:r>
              <a:rPr lang="zh-CN" altLang="zh-CN" sz="2800" b="1" dirty="0"/>
              <a:t>】</a:t>
            </a:r>
            <a:r>
              <a:rPr lang="en-US" altLang="zh-CN" sz="2300" b="1" dirty="0">
                <a:solidFill>
                  <a:schemeClr val="tx2"/>
                </a:solidFill>
              </a:rPr>
              <a:t>2009</a:t>
            </a:r>
            <a:r>
              <a:rPr lang="zh-CN" altLang="en-US" sz="2300" b="1" dirty="0">
                <a:solidFill>
                  <a:schemeClr val="tx2"/>
                </a:solidFill>
              </a:rPr>
              <a:t>年某日晚，被害人邓某、黄某等人酒后到某娱乐城玩乐。黄某强行要求宾馆服务员被告人邓玉娇陪其洗浴，遭到拒绝。邓某、黄某极为不满，对邓玉娇进行纠缠、辱骂。在其他服务员劝解下，邓玉娇两次欲离开房间，均被邓某拦住并摁坐在沙发上。当邓某再次逼近邓玉娇时，邓玉娇错从随身携带的包内掏出一把水果刀，起身朝邓某刺去，致邓某左颈、左小臂、右胸、右肩受伤。黄某上前阻拦邓玉娇，被邓玉娇刺伤右肘关节内侧。邓某因伤势过重，经抢救无效死亡，黄某受轻伤。法院认为，邓玉娇在遭到无法侵害的情况下，实施的反击行为具有防卫性质，但超过了必要限度，属于防卫过当，其行为已构成故意伤害罪。</a:t>
            </a:r>
            <a:endParaRPr lang="en-US" altLang="zh-CN" sz="2300" b="1" dirty="0">
              <a:solidFill>
                <a:schemeClr val="tx2"/>
              </a:solidFill>
            </a:endParaRPr>
          </a:p>
          <a:p>
            <a:r>
              <a:rPr lang="en-US" altLang="zh-CN" sz="2400" dirty="0"/>
              <a:t>        </a:t>
            </a:r>
            <a:r>
              <a:rPr lang="zh-CN" altLang="en-US" sz="2400" dirty="0"/>
              <a:t>本案中，被告人与被害人之前并不认识，在案发前并不存在特殊的社会关系，行为也发生对外开放经营的娱乐场所，属于公共场合。但</a:t>
            </a:r>
            <a:r>
              <a:rPr lang="zh-CN" altLang="en-US" sz="2400" b="1" dirty="0">
                <a:solidFill>
                  <a:schemeClr val="tx2"/>
                </a:solidFill>
              </a:rPr>
              <a:t>在双方接触后，因被害人的调戏、纠缠、辱骂、拦截等行为发生后，双方之间变成了侵害与受侵害的关系，则被告人邓玉娇的伤害行为就不是出于随意</a:t>
            </a:r>
            <a:r>
              <a:rPr lang="zh-CN" altLang="en-US" sz="2400" dirty="0"/>
              <a:t>，而是出于有针对性地防卫故意。</a:t>
            </a:r>
            <a:endParaRPr lang="zh-CN" altLang="en-US" sz="2300" b="1" dirty="0">
              <a:solidFill>
                <a:schemeClr val="tx2"/>
              </a:solidFill>
            </a:endParaRPr>
          </a:p>
        </p:txBody>
      </p:sp>
    </p:spTree>
  </p:cSld>
  <p:clrMapOvr>
    <a:masterClrMapping/>
  </p:clrMapOvr>
  <p:transition spd="slow">
    <p:randomBar dir="ver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3491" name="内容占位符 2"/>
          <p:cNvSpPr>
            <a:spLocks noGrp="1"/>
          </p:cNvSpPr>
          <p:nvPr>
            <p:ph idx="1"/>
          </p:nvPr>
        </p:nvSpPr>
        <p:spPr>
          <a:xfrm>
            <a:off x="214313" y="428625"/>
            <a:ext cx="8786812" cy="6215063"/>
          </a:xfrm>
          <a:ln/>
        </p:spPr>
        <p:txBody>
          <a:bodyPr vert="horz" wrap="square" lIns="91440" tIns="45720" rIns="91440" bIns="45720" anchor="t"/>
          <a:p>
            <a:r>
              <a:rPr lang="zh-CN" altLang="zh-CN" sz="2800" b="1" dirty="0"/>
              <a:t>【</a:t>
            </a:r>
            <a:r>
              <a:rPr lang="zh-CN" altLang="en-US" sz="2800" b="1" dirty="0"/>
              <a:t>案例</a:t>
            </a:r>
            <a:r>
              <a:rPr lang="en-US" altLang="zh-CN" sz="2800" b="1" dirty="0"/>
              <a:t>5</a:t>
            </a:r>
            <a:r>
              <a:rPr lang="zh-CN" altLang="en-US" sz="2800" b="1" dirty="0"/>
              <a:t>－</a:t>
            </a:r>
            <a:r>
              <a:rPr lang="en-US" altLang="zh-CN" sz="2800" b="1" dirty="0"/>
              <a:t>1</a:t>
            </a:r>
            <a:r>
              <a:rPr lang="zh-CN" altLang="en-US" sz="2800" b="1" dirty="0"/>
              <a:t>－</a:t>
            </a:r>
            <a:r>
              <a:rPr lang="en-US" altLang="zh-CN" sz="2800" b="1" dirty="0"/>
              <a:t>5</a:t>
            </a:r>
            <a:r>
              <a:rPr lang="zh-CN" altLang="zh-CN" sz="2800" b="1" dirty="0"/>
              <a:t>】</a:t>
            </a:r>
            <a:r>
              <a:rPr lang="en-US" altLang="zh-CN" sz="2300" b="1" dirty="0">
                <a:solidFill>
                  <a:schemeClr val="tx2"/>
                </a:solidFill>
              </a:rPr>
              <a:t>2005</a:t>
            </a:r>
            <a:r>
              <a:rPr lang="zh-CN" altLang="en-US" sz="2300" b="1" dirty="0">
                <a:solidFill>
                  <a:schemeClr val="tx2"/>
                </a:solidFill>
              </a:rPr>
              <a:t>年某日，被告人高某与刘某等人（另案处理）在名为“流行前线”服装店购买衣服时，因价格问题对店老板王某甲不满。后其到名为“烈火战车”服装店购买衣服时，将此情况下告知该店老板王某乙，并表示想砸“流行前线”服装店。王某乙随即表示给予高某等人奖励和报酬。次日晚</a:t>
            </a:r>
            <a:r>
              <a:rPr lang="en-US" altLang="zh-CN" sz="2300" b="1" dirty="0">
                <a:solidFill>
                  <a:schemeClr val="tx2"/>
                </a:solidFill>
              </a:rPr>
              <a:t>9</a:t>
            </a:r>
            <a:r>
              <a:rPr lang="zh-CN" altLang="en-US" sz="2300" b="1" dirty="0">
                <a:solidFill>
                  <a:schemeClr val="tx2"/>
                </a:solidFill>
              </a:rPr>
              <a:t>时许，高某等人经筹划、准备，持镐把、砖头等物坐车来到商场。因高某与店老板认识，负责接应，其他人持上述工具闯入“流行前线”店内，将店内玻璃门、试衣镜及衣物损坏。检察院指控高某犯寻衅滋事罪，法院判认定高某犯故意毁坏财物罪。</a:t>
            </a:r>
            <a:endParaRPr lang="en-US" altLang="zh-CN" sz="2300" b="1" dirty="0">
              <a:solidFill>
                <a:schemeClr val="tx2"/>
              </a:solidFill>
            </a:endParaRPr>
          </a:p>
          <a:p>
            <a:r>
              <a:rPr lang="en-US" altLang="zh-CN" sz="2400" dirty="0"/>
              <a:t>         </a:t>
            </a:r>
            <a:r>
              <a:rPr lang="zh-CN" altLang="en-US" sz="2400" dirty="0"/>
              <a:t>本案中，被告人高某与“流行前线”服装店老板王某甲之间不存在特殊的社会关系，如果只是因价格问题而毁坏对方财物，可以认定属于在一般公共交往中因琐事而进行的滋事，属于“任意”毁财。但在其离开该服装店，进入“流行前线”服装店与王某乙交谈，得到王某乙奖励怂恿之后，</a:t>
            </a:r>
            <a:r>
              <a:rPr lang="zh-CN" altLang="en-US" sz="2400" b="1" dirty="0">
                <a:solidFill>
                  <a:schemeClr val="tx2"/>
                </a:solidFill>
              </a:rPr>
              <a:t>其与王某甲之间就建立了特殊的社会交往关系。其接收王某乙的授意，则主要是基于王某乙与王某甲之间的竞争关系实施的毁坏财物行为，刻意而为止，</a:t>
            </a:r>
            <a:r>
              <a:rPr lang="zh-CN" altLang="en-US" sz="2400" dirty="0"/>
              <a:t>不属于“随意”或“任意”。 </a:t>
            </a:r>
            <a:endParaRPr lang="zh-CN" altLang="en-US" sz="2300" b="1" dirty="0">
              <a:solidFill>
                <a:schemeClr val="tx2"/>
              </a:solidFill>
            </a:endParaRPr>
          </a:p>
        </p:txBody>
      </p:sp>
    </p:spTree>
  </p:cSld>
  <p:clrMapOvr>
    <a:masterClrMapping/>
  </p:clrMapOvr>
  <p:transition spd="slow">
    <p:randomBar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4515" name="内容占位符 2"/>
          <p:cNvSpPr>
            <a:spLocks noGrp="1"/>
          </p:cNvSpPr>
          <p:nvPr>
            <p:ph idx="1"/>
          </p:nvPr>
        </p:nvSpPr>
        <p:spPr>
          <a:xfrm>
            <a:off x="214313" y="428625"/>
            <a:ext cx="8786812" cy="6215063"/>
          </a:xfrm>
          <a:ln/>
        </p:spPr>
        <p:txBody>
          <a:bodyPr vert="horz" wrap="square" lIns="91440" tIns="45720" rIns="91440" bIns="45720" anchor="t"/>
          <a:p>
            <a:endParaRPr lang="en-US" altLang="zh-CN" sz="2500" dirty="0">
              <a:solidFill>
                <a:schemeClr val="tx2"/>
              </a:solidFill>
            </a:endParaRPr>
          </a:p>
          <a:p>
            <a:r>
              <a:rPr lang="zh-CN" altLang="zh-CN" sz="2500" dirty="0">
                <a:solidFill>
                  <a:schemeClr val="tx2"/>
                </a:solidFill>
              </a:rPr>
              <a:t>③</a:t>
            </a:r>
            <a:r>
              <a:rPr lang="en-US" altLang="zh-CN" sz="2500" dirty="0">
                <a:solidFill>
                  <a:schemeClr val="tx2"/>
                </a:solidFill>
              </a:rPr>
              <a:t> </a:t>
            </a:r>
            <a:r>
              <a:rPr lang="zh-CN" altLang="en-US" sz="2500" dirty="0">
                <a:solidFill>
                  <a:schemeClr val="tx2"/>
                </a:solidFill>
              </a:rPr>
              <a:t>存在特殊关系，但行为发生在非特殊关系场所。 </a:t>
            </a:r>
            <a:endParaRPr lang="en-US" altLang="zh-CN" sz="2500" dirty="0">
              <a:solidFill>
                <a:schemeClr val="tx2"/>
              </a:solidFill>
            </a:endParaRPr>
          </a:p>
          <a:p>
            <a:r>
              <a:rPr lang="en-US" altLang="zh-CN" sz="2800" dirty="0"/>
              <a:t>       </a:t>
            </a:r>
            <a:r>
              <a:rPr lang="zh-CN" altLang="en-US" sz="2500" dirty="0"/>
              <a:t>这种情形是实务中常见的案发类型，也是问题最多的情形。除了考虑当事各方的关系外，还应该结合交往事项、时间、环境等因素来判断。</a:t>
            </a:r>
            <a:endParaRPr lang="en-US" altLang="zh-CN" sz="2500" dirty="0"/>
          </a:p>
          <a:p>
            <a:r>
              <a:rPr lang="en-US" altLang="zh-CN" sz="2200" dirty="0"/>
              <a:t>        </a:t>
            </a:r>
            <a:r>
              <a:rPr lang="zh-CN" altLang="en-US" sz="2200" b="1" dirty="0">
                <a:solidFill>
                  <a:schemeClr val="tx2"/>
                </a:solidFill>
              </a:rPr>
              <a:t>第一类情况是家人、亲属或情侣之间发生在公共场所的殴打，无论基于长期积怨还是偶发矛盾，只要不牵涉无关第三方的，一般都应认为为私人特殊交往，而不属于“公共交往”。例如，夫妻或父子在餐厅起纷争而进行的殴打，如果没有其他无关第三人参与，或没有伤及无关第三方，则仍属于“家庭内部纠纷”。</a:t>
            </a:r>
            <a:endParaRPr lang="en-US" altLang="zh-CN" sz="2200" b="1" dirty="0">
              <a:solidFill>
                <a:schemeClr val="tx2"/>
              </a:solidFill>
            </a:endParaRPr>
          </a:p>
          <a:p>
            <a:r>
              <a:rPr lang="en-US" altLang="zh-CN" sz="2400" dirty="0"/>
              <a:t>       </a:t>
            </a:r>
            <a:r>
              <a:rPr lang="zh-CN" altLang="en-US" sz="2500" b="1" dirty="0">
                <a:solidFill>
                  <a:schemeClr val="tx2"/>
                </a:solidFill>
              </a:rPr>
              <a:t>但如果有旁观群众、店主参与劝解，行为人对无关人员也实施了殴打，或伤及或牵涉其他群众身体安全或财产利益的，则可能超出了家庭内部纠纷，而转化为公共交往场合。</a:t>
            </a:r>
            <a:endParaRPr lang="en-US" altLang="zh-CN" sz="2500" b="1" dirty="0">
              <a:solidFill>
                <a:schemeClr val="tx2"/>
              </a:solidFill>
            </a:endParaRPr>
          </a:p>
        </p:txBody>
      </p:sp>
    </p:spTree>
  </p:cSld>
  <p:clrMapOvr>
    <a:masterClrMapping/>
  </p:clrMapOvr>
  <p:transition spd="slow">
    <p:randomBar dir="ver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5539"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800" dirty="0"/>
              <a:t>                </a:t>
            </a:r>
            <a:r>
              <a:rPr lang="zh-CN" altLang="en-US" sz="2500" dirty="0"/>
              <a:t>另一类情况是街坊邻居、亲戚朋友、同事同学、老乡校友、雇主雇员、情敌竞争对手等熟人之间，或是合作伙伴、债主债务人、医生患者、合同双方、诉讼纠纷双方等特殊权益纠葛关系人之间，发生在公共场所中的殴打，应当区分交涉事项、牵涉人员、环境等情况予以判断。</a:t>
            </a:r>
            <a:endParaRPr lang="en-US" altLang="zh-CN" sz="2500" dirty="0"/>
          </a:p>
          <a:p>
            <a:r>
              <a:rPr lang="en-US" altLang="zh-CN" sz="2000" dirty="0"/>
              <a:t>          a  </a:t>
            </a:r>
            <a:r>
              <a:rPr lang="zh-CN" altLang="en-US" sz="2000" b="1" dirty="0">
                <a:solidFill>
                  <a:schemeClr val="tx2"/>
                </a:solidFill>
              </a:rPr>
              <a:t>如果是因为旧仇宿怨、重大利益冲突或矛盾而专门进行的殴打，没有涉及无关第三方，仍应属于私人交往范畴；</a:t>
            </a:r>
            <a:endParaRPr lang="en-US" altLang="zh-CN" sz="2000" b="1" dirty="0">
              <a:solidFill>
                <a:schemeClr val="tx2"/>
              </a:solidFill>
            </a:endParaRPr>
          </a:p>
          <a:p>
            <a:r>
              <a:rPr lang="en-US" altLang="zh-CN" sz="2000" b="1" dirty="0">
                <a:solidFill>
                  <a:schemeClr val="tx2"/>
                </a:solidFill>
              </a:rPr>
              <a:t>          </a:t>
            </a:r>
            <a:r>
              <a:rPr lang="en-US" altLang="zh-CN" sz="2000" dirty="0"/>
              <a:t> b  </a:t>
            </a:r>
            <a:r>
              <a:rPr lang="zh-CN" altLang="en-US" sz="2000" b="1" dirty="0">
                <a:solidFill>
                  <a:schemeClr val="tx2"/>
                </a:solidFill>
              </a:rPr>
              <a:t>如果是在日常琐事、偶发矛盾中发生的殴打，或是伤及、牵涉无关第三方的，则一般认定为是“公共交往”。例如，街坊邻居因邻里纠纷，在对方家中、院内、门口或两家争议地点发生争斗，都属于“邻里纠纷”的个人特殊关系场合，明显不属于“公共场合”</a:t>
            </a:r>
            <a:endParaRPr lang="en-US" altLang="zh-CN" sz="2000" b="1" dirty="0">
              <a:solidFill>
                <a:schemeClr val="tx2"/>
              </a:solidFill>
            </a:endParaRPr>
          </a:p>
          <a:p>
            <a:r>
              <a:rPr lang="en-US" altLang="zh-CN" sz="2000" dirty="0"/>
              <a:t>           c </a:t>
            </a:r>
            <a:r>
              <a:rPr lang="zh-CN" altLang="en-US" sz="2000" b="1" dirty="0">
                <a:solidFill>
                  <a:schemeClr val="tx2"/>
                </a:solidFill>
              </a:rPr>
              <a:t>如果双方是在大街、广场、市场等公共场所相遇，因邻里纠纷长期积怨而再次发生争斗，或是借故泄恨实施殴打，未牵涉无关第三方的，一般仍视为私人交往，不宜认定为“公共交往场合”。</a:t>
            </a:r>
            <a:endParaRPr lang="en-US" altLang="zh-CN" sz="2000" b="1" dirty="0">
              <a:solidFill>
                <a:schemeClr val="tx2"/>
              </a:solidFill>
            </a:endParaRPr>
          </a:p>
          <a:p>
            <a:r>
              <a:rPr lang="en-US" altLang="zh-CN" sz="2000" dirty="0"/>
              <a:t>          d   </a:t>
            </a:r>
            <a:r>
              <a:rPr lang="zh-CN" altLang="en-US" sz="2000" b="1" dirty="0">
                <a:solidFill>
                  <a:schemeClr val="tx2"/>
                </a:solidFill>
              </a:rPr>
              <a:t>如果在公共场所，是因其他生活琐事、偶发矛盾而发生的殴打，或是借着邻里小矛盾生事，伤及其他无关群众、店商权益的，则一般应视为“公共交往场合”。</a:t>
            </a:r>
            <a:endParaRPr lang="en-US" altLang="zh-CN" sz="2000" b="1" dirty="0">
              <a:solidFill>
                <a:schemeClr val="tx2"/>
              </a:solidFill>
            </a:endParaRPr>
          </a:p>
        </p:txBody>
      </p:sp>
    </p:spTree>
  </p:cSld>
  <p:clrMapOvr>
    <a:masterClrMapping/>
  </p:clrMapOvr>
  <p:transition spd="slow">
    <p:randomBar dir="ver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6563"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r>
              <a:rPr lang="zh-CN" altLang="zh-CN" sz="2800" b="1" dirty="0"/>
              <a:t>【</a:t>
            </a:r>
            <a:r>
              <a:rPr lang="zh-CN" altLang="en-US" sz="2800" b="1" dirty="0"/>
              <a:t>案例</a:t>
            </a:r>
            <a:r>
              <a:rPr lang="en-US" altLang="zh-CN" sz="2800" b="1" dirty="0"/>
              <a:t>5</a:t>
            </a:r>
            <a:r>
              <a:rPr lang="zh-CN" altLang="en-US" sz="2800" b="1" dirty="0"/>
              <a:t>－</a:t>
            </a:r>
            <a:r>
              <a:rPr lang="en-US" altLang="zh-CN" sz="2800" b="1" dirty="0"/>
              <a:t>1</a:t>
            </a:r>
            <a:r>
              <a:rPr lang="zh-CN" altLang="en-US" sz="2800" b="1" dirty="0"/>
              <a:t>－</a:t>
            </a:r>
            <a:r>
              <a:rPr lang="en-US" altLang="zh-CN" sz="2800" b="1" dirty="0"/>
              <a:t>7</a:t>
            </a:r>
            <a:r>
              <a:rPr lang="zh-CN" altLang="zh-CN" sz="2800" b="1" dirty="0"/>
              <a:t>】</a:t>
            </a:r>
            <a:r>
              <a:rPr lang="en-US" altLang="zh-CN" sz="2800" b="1" dirty="0">
                <a:solidFill>
                  <a:schemeClr val="tx2"/>
                </a:solidFill>
              </a:rPr>
              <a:t>2003</a:t>
            </a:r>
            <a:r>
              <a:rPr lang="zh-CN" altLang="en-US" sz="2800" b="1" dirty="0">
                <a:solidFill>
                  <a:schemeClr val="tx2"/>
                </a:solidFill>
              </a:rPr>
              <a:t>年某日</a:t>
            </a:r>
            <a:r>
              <a:rPr lang="en-US" altLang="zh-CN" sz="2800" b="1" dirty="0">
                <a:solidFill>
                  <a:schemeClr val="tx2"/>
                </a:solidFill>
              </a:rPr>
              <a:t>22</a:t>
            </a:r>
            <a:r>
              <a:rPr lang="zh-CN" altLang="en-US" sz="2800" b="1" dirty="0">
                <a:solidFill>
                  <a:schemeClr val="tx2"/>
                </a:solidFill>
              </a:rPr>
              <a:t>时许，被告人王某甲因婚恋遭女方父母反对而怀恨在心，纠集李某等数人（另案处理）酒后窜至女友弟弟经营管理的某美容健身中心闹场，对正在</a:t>
            </a:r>
            <a:r>
              <a:rPr lang="en-US" altLang="zh-CN" sz="2800" b="1" dirty="0">
                <a:solidFill>
                  <a:schemeClr val="tx2"/>
                </a:solidFill>
              </a:rPr>
              <a:t>3</a:t>
            </a:r>
            <a:r>
              <a:rPr lang="zh-CN" altLang="en-US" sz="2800" b="1" dirty="0">
                <a:solidFill>
                  <a:schemeClr val="tx2"/>
                </a:solidFill>
              </a:rPr>
              <a:t>包间的被害人王某乙进行殴打，王某乙受伤后跑出大门后，李某等人继续对王某乙实施殴打，致王某乙轻伤。法院认定王某甲结果随意殴打他人，情节恶劣，构成寻衅滋事罪，判处有期徒刑三年。</a:t>
            </a:r>
            <a:endParaRPr lang="zh-CN" altLang="en-US" sz="2800" b="1" dirty="0">
              <a:solidFill>
                <a:schemeClr val="tx2"/>
              </a:solidFill>
            </a:endParaRPr>
          </a:p>
          <a:p>
            <a:r>
              <a:rPr lang="en-US" altLang="zh-CN" sz="2800" dirty="0"/>
              <a:t>          </a:t>
            </a:r>
            <a:r>
              <a:rPr lang="zh-CN" altLang="en-US" sz="2800" dirty="0"/>
              <a:t>本案虽是因婚恋问题引起的纠纷，当事人之间存在特殊关系，但王某甲纠集多人到他人经营的公开场所进行公然闹场，并对场所内人员进行殴打，危害的范围、对象和场所均已超出了私人的特殊关系场合，属于一般公共交往场合，对在该公开场所中的秩序造成了破坏和影响。</a:t>
            </a:r>
            <a:endParaRPr lang="en-US" altLang="zh-CN" sz="2800" b="1" dirty="0">
              <a:solidFill>
                <a:schemeClr val="tx2"/>
              </a:solidFill>
            </a:endParaRPr>
          </a:p>
        </p:txBody>
      </p:sp>
    </p:spTree>
  </p:cSld>
  <p:clrMapOvr>
    <a:masterClrMapping/>
  </p:clrMapOvr>
  <p:transition spd="slow">
    <p:randomBar dir="ver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7587" name="内容占位符 2"/>
          <p:cNvSpPr>
            <a:spLocks noGrp="1"/>
          </p:cNvSpPr>
          <p:nvPr>
            <p:ph idx="1"/>
          </p:nvPr>
        </p:nvSpPr>
        <p:spPr>
          <a:xfrm>
            <a:off x="214313" y="428625"/>
            <a:ext cx="8786812" cy="6215063"/>
          </a:xfrm>
          <a:ln/>
        </p:spPr>
        <p:txBody>
          <a:bodyPr vert="horz" wrap="square" lIns="91440" tIns="45720" rIns="91440" bIns="45720" anchor="t"/>
          <a:p>
            <a:r>
              <a:rPr lang="en-US" altLang="zh-CN" sz="2500" dirty="0"/>
              <a:t>     </a:t>
            </a:r>
            <a:r>
              <a:rPr lang="zh-CN" altLang="zh-CN" sz="2500" dirty="0"/>
              <a:t>④</a:t>
            </a:r>
            <a:r>
              <a:rPr lang="en-US" altLang="zh-CN" sz="2500" dirty="0"/>
              <a:t> </a:t>
            </a:r>
            <a:r>
              <a:rPr lang="zh-CN" altLang="en-US" sz="2500" dirty="0"/>
              <a:t>不存在特殊关系，但行为发生在私密或特殊场所。</a:t>
            </a:r>
            <a:endParaRPr lang="zh-CN" altLang="en-US" sz="2500" dirty="0"/>
          </a:p>
          <a:p>
            <a:r>
              <a:rPr lang="en-US" altLang="zh-CN" sz="2500" dirty="0"/>
              <a:t>    </a:t>
            </a:r>
            <a:r>
              <a:rPr lang="zh-CN" altLang="en-US" sz="2500" dirty="0"/>
              <a:t>行为人与被害人之间不存在特殊的社会交往关系，甚至是临时相遇，互不相识，但殴打行为却是发生特殊的私人、私密或特殊场所中。如，行为人无故到他人家中对被害人实施殴打，行为人无故闯入他人私人聚会场所对人进行殴打等，</a:t>
            </a:r>
            <a:r>
              <a:rPr lang="zh-CN" altLang="en-US" sz="2500" b="1" dirty="0">
                <a:solidFill>
                  <a:schemeClr val="tx2"/>
                </a:solidFill>
              </a:rPr>
              <a:t>由于行为人的进入而使原来私密、特殊的场所临时转变成了公开、公共交涉场所，</a:t>
            </a:r>
            <a:r>
              <a:rPr lang="zh-CN" altLang="en-US" sz="2500" dirty="0"/>
              <a:t>一般应认定为“公共交往场合”。</a:t>
            </a:r>
            <a:endParaRPr lang="en-US" altLang="zh-CN" sz="2500" dirty="0"/>
          </a:p>
          <a:p>
            <a:pPr>
              <a:buNone/>
            </a:pPr>
            <a:r>
              <a:rPr lang="en-US" altLang="zh-CN" sz="2500" dirty="0"/>
              <a:t>            </a:t>
            </a:r>
            <a:r>
              <a:rPr lang="zh-CN" altLang="en-US" sz="2500" dirty="0"/>
              <a:t>有时也应视不同的案发事由或情形而有所区分。关键要看事发双方是否临时产生了特殊的社会关系。例如，推销者上门推销，进入他人家中后，</a:t>
            </a:r>
            <a:r>
              <a:rPr lang="zh-CN" altLang="en-US" sz="2500" dirty="0">
                <a:solidFill>
                  <a:schemeClr val="tx2"/>
                </a:solidFill>
              </a:rPr>
              <a:t>在交谈中与家主人争吵而发生的殴打。</a:t>
            </a:r>
            <a:r>
              <a:rPr lang="zh-CN" altLang="en-US" sz="2500" dirty="0"/>
              <a:t>如果推销者与房间主人单独相处，主人拒绝推销让推销者退离，推销者拒不退离而发生的争执，房主对推销者实施的殴打，由于双方此时的关系已经临时转换为住宅侵入者与和守卫者之特殊法律关系，则不宜再认定该殴打行为属于“随意”。</a:t>
            </a:r>
            <a:endParaRPr lang="en-US" altLang="zh-CN" sz="2500" b="1" dirty="0">
              <a:solidFill>
                <a:schemeClr val="tx2"/>
              </a:solidFill>
            </a:endParaRPr>
          </a:p>
        </p:txBody>
      </p:sp>
    </p:spTree>
  </p:cSld>
  <p:clrMapOvr>
    <a:masterClrMapping/>
  </p:clrMapOvr>
  <p:transition spd="slow">
    <p:randomBar dir="ver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8611" name="内容占位符 2"/>
          <p:cNvSpPr>
            <a:spLocks noGrp="1"/>
          </p:cNvSpPr>
          <p:nvPr>
            <p:ph idx="1"/>
          </p:nvPr>
        </p:nvSpPr>
        <p:spPr>
          <a:xfrm>
            <a:off x="214313" y="428625"/>
            <a:ext cx="8786812" cy="6215063"/>
          </a:xfrm>
          <a:ln/>
        </p:spPr>
        <p:txBody>
          <a:bodyPr vert="horz" wrap="square" lIns="91440" tIns="45720" rIns="91440" bIns="45720" anchor="t"/>
          <a:p>
            <a:r>
              <a:rPr lang="zh-CN" altLang="en-US" sz="2800" dirty="0"/>
              <a:t>（</a:t>
            </a:r>
            <a:r>
              <a:rPr lang="en-US" altLang="zh-CN" sz="2800" dirty="0"/>
              <a:t>2</a:t>
            </a:r>
            <a:r>
              <a:rPr lang="zh-CN" altLang="en-US" sz="2800" dirty="0"/>
              <a:t>）行为经过违背事理因果的应然对等规则。</a:t>
            </a:r>
            <a:endParaRPr lang="zh-CN" altLang="en-US" sz="2800" dirty="0"/>
          </a:p>
          <a:p>
            <a:r>
              <a:rPr lang="en-US" altLang="zh-CN" sz="2500" b="1" dirty="0">
                <a:solidFill>
                  <a:schemeClr val="tx2"/>
                </a:solidFill>
              </a:rPr>
              <a:t>   </a:t>
            </a:r>
            <a:endParaRPr lang="en-US" altLang="zh-CN" sz="2500" b="1" dirty="0">
              <a:solidFill>
                <a:schemeClr val="tx2"/>
              </a:solidFill>
            </a:endParaRPr>
          </a:p>
          <a:p>
            <a:r>
              <a:rPr lang="en-US" altLang="zh-CN" sz="2800" dirty="0"/>
              <a:t>       </a:t>
            </a:r>
            <a:r>
              <a:rPr lang="zh-CN" altLang="en-US" sz="2800" dirty="0"/>
              <a:t>公共交往秩序应该是“依靠公共生活的共同规则维持的公共领域正常、有序、安宁的社会状态”。人类社会要发展必须要形成和遵守这种和平良性的社会交往规则。这些规则包括获得普遍公众认同的自然法则、公德、公序良俗、伦理道义等。</a:t>
            </a:r>
            <a:endParaRPr lang="en-US" altLang="zh-CN" sz="2800" dirty="0"/>
          </a:p>
          <a:p>
            <a:r>
              <a:rPr lang="en-US" altLang="zh-CN" sz="2800" dirty="0"/>
              <a:t>       </a:t>
            </a:r>
            <a:r>
              <a:rPr lang="zh-CN" altLang="en-US" sz="2800" dirty="0"/>
              <a:t>这些交往规则之所以良性、值得遵守、并取得社会共识，最根本在于其遵从事理因果理性规律，否则其必然使社会陷入非理性的争斗和矛盾之中。无视公共交往秩序和规则就是违背这些应然的事理因果规律，不讲究因果公平对等的事理关系。殴打“随意”性对公共秩序的破坏，在客观上主要体现行为经过对这种应然规律和事理关系的违背。</a:t>
            </a:r>
            <a:endParaRPr lang="en-US" altLang="zh-CN" sz="2500" b="1" dirty="0">
              <a:solidFill>
                <a:schemeClr val="tx2"/>
              </a:solidFill>
            </a:endParaRPr>
          </a:p>
        </p:txBody>
      </p:sp>
    </p:spTree>
  </p:cSld>
  <p:clrMapOvr>
    <a:masterClrMapping/>
  </p:clrMapOvr>
  <p:transition spd="slow">
    <p:randomBar dir="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69635"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r>
              <a:rPr lang="zh-CN" altLang="en-US" sz="2400" dirty="0"/>
              <a:t>毫无缘由地殴打他人，“无事生非”，事件的因与果明显不对等，当然可以认定为“随意”。但实践中无缘无故殴打的情况较少，大多都会有一定的起因。行为起因与经过是否符合应然的事件因果对等性，是属于“事出有因”，还是“借故生非”，本文认为，客观上可以对以下几个方面重点评查。</a:t>
            </a:r>
            <a:endParaRPr lang="en-US" altLang="zh-CN" sz="2400" dirty="0"/>
          </a:p>
          <a:p>
            <a:r>
              <a:rPr lang="en-US" altLang="zh-CN" sz="2800" dirty="0">
                <a:solidFill>
                  <a:schemeClr val="tx2"/>
                </a:solidFill>
              </a:rPr>
              <a:t>        ① </a:t>
            </a:r>
            <a:r>
              <a:rPr lang="zh-CN" altLang="en-US" sz="2800" dirty="0">
                <a:solidFill>
                  <a:schemeClr val="tx2"/>
                </a:solidFill>
              </a:rPr>
              <a:t>事件起因及过错程度</a:t>
            </a:r>
            <a:endParaRPr lang="zh-CN" altLang="en-US" sz="2800" dirty="0">
              <a:solidFill>
                <a:schemeClr val="tx2"/>
              </a:solidFill>
            </a:endParaRPr>
          </a:p>
          <a:p>
            <a:r>
              <a:rPr lang="en-US" altLang="zh-CN" sz="2800" dirty="0"/>
              <a:t>      </a:t>
            </a:r>
            <a:r>
              <a:rPr lang="zh-CN" altLang="en-US" sz="2800" b="1" dirty="0">
                <a:solidFill>
                  <a:schemeClr val="tx2"/>
                </a:solidFill>
              </a:rPr>
              <a:t>首先，可以将起因的性质、纠纷的严重程度与殴打行为侵害性做比较。</a:t>
            </a:r>
            <a:endParaRPr lang="en-US" altLang="zh-CN" sz="2800" b="1" dirty="0">
              <a:solidFill>
                <a:schemeClr val="tx2"/>
              </a:solidFill>
            </a:endParaRPr>
          </a:p>
          <a:p>
            <a:r>
              <a:rPr lang="en-US" altLang="zh-CN" sz="2800" dirty="0"/>
              <a:t>         </a:t>
            </a:r>
            <a:r>
              <a:rPr lang="zh-CN" altLang="en-US" sz="2800" dirty="0"/>
              <a:t>如果起因属于生活琐事或偶发小矛盾、小摩擦，对行为人的权益没有明显侵害，与身体受伤害相比微不足道，那么，从客观中立者角度看，事件起因和殴打行为之间不具有可比性，或起因与行为结果均可归责于行为人的，则该事理因果关系就不对等，“因”明显轻于“果”，或因果均由行为人引发，则属于“借故生非”，可以成立“随意”。</a:t>
            </a:r>
            <a:endParaRPr lang="en-US" altLang="zh-CN" sz="2500" b="1" dirty="0">
              <a:solidFill>
                <a:schemeClr val="tx2"/>
              </a:solidFill>
            </a:endParaRPr>
          </a:p>
        </p:txBody>
      </p:sp>
    </p:spTree>
  </p:cSld>
  <p:clrMapOvr>
    <a:masterClrMapping/>
  </p:clrMapOvr>
  <p:transition spd="slow">
    <p:randomBar dir="ver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0659"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endParaRPr lang="en-US" altLang="zh-CN" sz="2800" dirty="0"/>
          </a:p>
          <a:p>
            <a:r>
              <a:rPr lang="zh-CN" altLang="en-US" sz="2800" dirty="0"/>
              <a:t>如</a:t>
            </a:r>
            <a:r>
              <a:rPr lang="en-US" altLang="zh-CN" sz="2800" dirty="0"/>
              <a:t>:</a:t>
            </a:r>
            <a:endParaRPr lang="en-US" altLang="zh-CN" sz="2800" dirty="0"/>
          </a:p>
          <a:p>
            <a:r>
              <a:rPr lang="en-US" altLang="zh-CN" sz="2800" dirty="0"/>
              <a:t>         </a:t>
            </a:r>
            <a:r>
              <a:rPr lang="zh-CN" altLang="en-US" sz="2800" b="1" dirty="0"/>
              <a:t>因行路纠纷、排队让座等问题起口角，饭店、</a:t>
            </a:r>
            <a:r>
              <a:rPr lang="en-US" altLang="zh-CN" sz="2800" b="1" dirty="0"/>
              <a:t>KTV</a:t>
            </a:r>
            <a:r>
              <a:rPr lang="zh-CN" altLang="en-US" sz="2800" b="1" dirty="0"/>
              <a:t>内因座位挤占、言语冒犯、干扰而发生摩擦，酒席间、会场上因意见不一、言语争论而不和，打车被拒载，对价格、产品或服务质量、态度不满起争执等，</a:t>
            </a:r>
            <a:r>
              <a:rPr lang="zh-CN" altLang="en-US" sz="2800" b="1" dirty="0">
                <a:solidFill>
                  <a:schemeClr val="tx2"/>
                </a:solidFill>
              </a:rPr>
              <a:t>均属于日常生活中偶发的小矛盾，完全可相互躲避、忍让或通过正当途径解决，没有使用暴力之必要。</a:t>
            </a:r>
            <a:r>
              <a:rPr lang="zh-CN" altLang="en-US" sz="2800" b="1" dirty="0"/>
              <a:t>正如最高人民法院专家对</a:t>
            </a:r>
            <a:r>
              <a:rPr lang="zh-CN" altLang="zh-CN" sz="2800" b="1" dirty="0"/>
              <a:t>《</a:t>
            </a:r>
            <a:r>
              <a:rPr lang="zh-CN" altLang="en-US" sz="2800" b="1" dirty="0"/>
              <a:t>寻衅滋事案件解释</a:t>
            </a:r>
            <a:r>
              <a:rPr lang="zh-CN" altLang="zh-CN" sz="2800" b="1" dirty="0"/>
              <a:t>》</a:t>
            </a:r>
            <a:r>
              <a:rPr lang="zh-CN" altLang="en-US" sz="2800" b="1" dirty="0"/>
              <a:t>第一条第二款的解读中所言，对于这种“小题大做，借题发挥”的随意殴打，</a:t>
            </a:r>
            <a:r>
              <a:rPr lang="zh-CN" altLang="en-US" sz="2800" b="1" dirty="0">
                <a:solidFill>
                  <a:schemeClr val="tx2"/>
                </a:solidFill>
              </a:rPr>
              <a:t>明显不属于解决纠纷的合理方式，明显超过解决纠纷的合理限度，尽管事出有因，也可认为是借故生非。</a:t>
            </a:r>
            <a:endParaRPr lang="en-US" altLang="zh-CN" sz="2500" b="1" dirty="0">
              <a:solidFill>
                <a:schemeClr val="tx2"/>
              </a:solidFill>
            </a:endParaRPr>
          </a:p>
        </p:txBody>
      </p:sp>
    </p:spTree>
  </p:cSld>
  <p:clrMapOvr>
    <a:masterClrMapping/>
  </p:clrMapOvr>
  <p:transition spd="slow">
    <p:randomBar dir="ver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1683"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800" dirty="0"/>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1</a:t>
            </a:r>
            <a:r>
              <a:rPr lang="zh-CN" altLang="en-US" sz="2000" b="1" dirty="0"/>
              <a:t>－</a:t>
            </a:r>
            <a:r>
              <a:rPr lang="en-US" altLang="zh-CN" sz="2000" b="1" dirty="0"/>
              <a:t>8</a:t>
            </a:r>
            <a:r>
              <a:rPr lang="zh-CN" altLang="zh-CN" sz="2000" b="1" dirty="0"/>
              <a:t>】</a:t>
            </a:r>
            <a:r>
              <a:rPr lang="en-US" altLang="zh-CN" sz="2000" dirty="0"/>
              <a:t>2006</a:t>
            </a:r>
            <a:r>
              <a:rPr lang="zh-CN" altLang="en-US" sz="2000" dirty="0"/>
              <a:t>年某日</a:t>
            </a:r>
            <a:r>
              <a:rPr lang="en-US" altLang="zh-CN" sz="2000" dirty="0"/>
              <a:t>19</a:t>
            </a:r>
            <a:r>
              <a:rPr lang="zh-CN" altLang="en-US" sz="2000" dirty="0"/>
              <a:t>时许，被告人赵某在某饭店吃饭时，以邻桌被害人王某等人中有人瞪其为由，与王某等人发生争执。后赵某纠集数人在当地税务局门口持刀、镐把对王某进行殴打，指使王某头部、面部多处受伤，经鉴定为轻伤。法院认定赵某随意殴打他人，构成寻衅滋事罪，判处有期徒刑一年六个月，缓刑二年。</a:t>
            </a:r>
            <a:endParaRPr lang="en-US" altLang="zh-CN" sz="2000" dirty="0"/>
          </a:p>
          <a:p>
            <a:r>
              <a:rPr lang="en-US" altLang="zh-CN" sz="2000" dirty="0"/>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1</a:t>
            </a:r>
            <a:r>
              <a:rPr lang="zh-CN" altLang="en-US" sz="2000" b="1" dirty="0"/>
              <a:t>－</a:t>
            </a:r>
            <a:r>
              <a:rPr lang="en-US" altLang="zh-CN" sz="2000" b="1" dirty="0"/>
              <a:t>9</a:t>
            </a:r>
            <a:r>
              <a:rPr lang="zh-CN" altLang="zh-CN" sz="2000" b="1" dirty="0"/>
              <a:t>】</a:t>
            </a:r>
            <a:r>
              <a:rPr lang="en-US" altLang="zh-CN" sz="2000" dirty="0"/>
              <a:t>2005</a:t>
            </a:r>
            <a:r>
              <a:rPr lang="zh-CN" altLang="en-US" sz="2000" dirty="0"/>
              <a:t>年某日晚</a:t>
            </a:r>
            <a:r>
              <a:rPr lang="en-US" altLang="zh-CN" sz="2000" dirty="0"/>
              <a:t>8</a:t>
            </a:r>
            <a:r>
              <a:rPr lang="zh-CN" altLang="en-US" sz="2000" dirty="0"/>
              <a:t>时许，被告人熊某纠集潘某等多人窜至枝江市某快餐厅，以前一天晚上在该餐厅进餐时丢了手机为由，冲进该餐厅及厨房，持刀将该餐厅内冷柜、消毒柜、电视机、门窗、锅碗等物品砸坏，熊某将该餐厅厨师杨某、胡某砍伤，经鉴定，被损坏物值人民币</a:t>
            </a:r>
            <a:r>
              <a:rPr lang="en-US" altLang="zh-CN" sz="2000" dirty="0"/>
              <a:t>2030</a:t>
            </a:r>
            <a:r>
              <a:rPr lang="zh-CN" altLang="en-US" sz="2000" dirty="0"/>
              <a:t>元，李某轻伤，胡某轻微伤。法院认为熊某无视法律，藐视社会公德，破坏社会公共秩序，随意损毁他人财物和殴打他人，情节恶劣，已构成寻衅滋事罪，判处有期徒刑二年。</a:t>
            </a:r>
            <a:r>
              <a:rPr lang="en-US" altLang="zh-CN" sz="2000" dirty="0"/>
              <a:t> </a:t>
            </a:r>
            <a:endParaRPr lang="en-US" altLang="zh-CN" sz="2000" dirty="0"/>
          </a:p>
          <a:p>
            <a:r>
              <a:rPr lang="en-US" altLang="zh-CN" sz="2000" dirty="0"/>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1</a:t>
            </a:r>
            <a:r>
              <a:rPr lang="zh-CN" altLang="en-US" sz="2000" b="1" dirty="0"/>
              <a:t>－</a:t>
            </a:r>
            <a:r>
              <a:rPr lang="en-US" altLang="zh-CN" sz="2000" b="1" dirty="0"/>
              <a:t>10</a:t>
            </a:r>
            <a:r>
              <a:rPr lang="zh-CN" altLang="zh-CN" sz="2000" b="1" dirty="0"/>
              <a:t>】</a:t>
            </a:r>
            <a:r>
              <a:rPr lang="en-US" altLang="zh-CN" sz="2000" dirty="0"/>
              <a:t>2006</a:t>
            </a:r>
            <a:r>
              <a:rPr lang="zh-CN" altLang="en-US" sz="2000" dirty="0"/>
              <a:t>年某日中午，被告人夏某驾驶一辆轿车在北京市肖家河某汽车装饰店门口与环卫工人李某所骑的三轮车发生剐蹭。双方停车后，夏某随即对李某进行殴打，并对指责其行为的围观群众进行追打，指使肖家河沿街群众聚集、交通堵塞，公共秩序混乱。法院认定夏某行为构成寻衅滋事罪，判处其拘役五个月。</a:t>
            </a:r>
            <a:endParaRPr lang="en-US" altLang="zh-CN" sz="2000" dirty="0"/>
          </a:p>
          <a:p>
            <a:r>
              <a:rPr lang="en-US" altLang="zh-CN" sz="2000" dirty="0"/>
              <a:t>      </a:t>
            </a:r>
            <a:endParaRPr lang="en-US" altLang="zh-CN" sz="2000" dirty="0"/>
          </a:p>
        </p:txBody>
      </p:sp>
    </p:spTree>
  </p:cSld>
  <p:clrMapOvr>
    <a:masterClrMapping/>
  </p:clrMapOvr>
  <p:transition spd="slow">
    <p:randomBar dir="ver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2707"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500" dirty="0"/>
              <a:t>         </a:t>
            </a:r>
            <a:r>
              <a:rPr lang="zh-CN" altLang="zh-CN" sz="2500" b="1" dirty="0"/>
              <a:t>【</a:t>
            </a:r>
            <a:r>
              <a:rPr lang="zh-CN" altLang="en-US" sz="2500" b="1" dirty="0"/>
              <a:t>案例</a:t>
            </a:r>
            <a:r>
              <a:rPr lang="en-US" altLang="zh-CN" sz="2500" b="1" dirty="0"/>
              <a:t>5</a:t>
            </a:r>
            <a:r>
              <a:rPr lang="zh-CN" altLang="en-US" sz="2500" b="1" dirty="0"/>
              <a:t>－</a:t>
            </a:r>
            <a:r>
              <a:rPr lang="en-US" altLang="zh-CN" sz="2500" b="1" dirty="0"/>
              <a:t>1</a:t>
            </a:r>
            <a:r>
              <a:rPr lang="zh-CN" altLang="en-US" sz="2500" b="1" dirty="0"/>
              <a:t>－</a:t>
            </a:r>
            <a:r>
              <a:rPr lang="en-US" altLang="zh-CN" sz="2500" b="1" dirty="0"/>
              <a:t>8</a:t>
            </a:r>
            <a:r>
              <a:rPr lang="zh-CN" altLang="zh-CN" sz="2500" b="1" dirty="0"/>
              <a:t>】</a:t>
            </a:r>
            <a:r>
              <a:rPr lang="en-US" altLang="zh-CN" sz="2500" b="1" dirty="0">
                <a:solidFill>
                  <a:schemeClr val="tx2"/>
                </a:solidFill>
              </a:rPr>
              <a:t>2006</a:t>
            </a:r>
            <a:r>
              <a:rPr lang="zh-CN" altLang="en-US" sz="2500" b="1" dirty="0">
                <a:solidFill>
                  <a:schemeClr val="tx2"/>
                </a:solidFill>
              </a:rPr>
              <a:t>年某日</a:t>
            </a:r>
            <a:r>
              <a:rPr lang="en-US" altLang="zh-CN" sz="2500" b="1" dirty="0">
                <a:solidFill>
                  <a:schemeClr val="tx2"/>
                </a:solidFill>
              </a:rPr>
              <a:t>19</a:t>
            </a:r>
            <a:r>
              <a:rPr lang="zh-CN" altLang="en-US" sz="2500" b="1" dirty="0">
                <a:solidFill>
                  <a:schemeClr val="tx2"/>
                </a:solidFill>
              </a:rPr>
              <a:t>时许，被告人赵某在某饭店吃饭时，以邻桌被害人王某等人中有人瞪其为由，与王某等人发生争执。后赵某纠集数人在当地税务局门口持刀、镐把对王某进行殴打，指使王某头部、面部多处受伤，经鉴定为轻伤。法院认定赵某随意殴打他人，构成寻衅滋事罪，判处有期徒刑一年六个月，缓刑二年。</a:t>
            </a:r>
            <a:endParaRPr lang="en-US" altLang="zh-CN" sz="2500" b="1" dirty="0">
              <a:solidFill>
                <a:schemeClr val="tx2"/>
              </a:solidFill>
            </a:endParaRPr>
          </a:p>
          <a:p>
            <a:r>
              <a:rPr lang="en-US" altLang="zh-CN" sz="2500" b="1" dirty="0"/>
              <a:t>         </a:t>
            </a:r>
            <a:endParaRPr lang="en-US" altLang="zh-CN" sz="2500" b="1" dirty="0"/>
          </a:p>
          <a:p>
            <a:r>
              <a:rPr lang="en-US" altLang="zh-CN" sz="2500" b="1" dirty="0"/>
              <a:t>    </a:t>
            </a:r>
            <a:r>
              <a:rPr lang="zh-CN" altLang="zh-CN" sz="2500" b="1" dirty="0"/>
              <a:t>【</a:t>
            </a:r>
            <a:r>
              <a:rPr lang="zh-CN" altLang="en-US" sz="2500" b="1" dirty="0"/>
              <a:t>案例</a:t>
            </a:r>
            <a:r>
              <a:rPr lang="en-US" altLang="zh-CN" sz="2500" b="1" dirty="0"/>
              <a:t>5</a:t>
            </a:r>
            <a:r>
              <a:rPr lang="zh-CN" altLang="en-US" sz="2500" b="1" dirty="0"/>
              <a:t>－</a:t>
            </a:r>
            <a:r>
              <a:rPr lang="en-US" altLang="zh-CN" sz="2500" b="1" dirty="0"/>
              <a:t>1</a:t>
            </a:r>
            <a:r>
              <a:rPr lang="zh-CN" altLang="en-US" sz="2500" b="1" dirty="0"/>
              <a:t>－</a:t>
            </a:r>
            <a:r>
              <a:rPr lang="en-US" altLang="zh-CN" sz="2500" b="1" dirty="0"/>
              <a:t>9</a:t>
            </a:r>
            <a:r>
              <a:rPr lang="zh-CN" altLang="zh-CN" sz="2500" b="1" dirty="0"/>
              <a:t>】</a:t>
            </a:r>
            <a:r>
              <a:rPr lang="en-US" altLang="zh-CN" sz="2500" b="1" dirty="0">
                <a:solidFill>
                  <a:schemeClr val="tx2"/>
                </a:solidFill>
              </a:rPr>
              <a:t>2005</a:t>
            </a:r>
            <a:r>
              <a:rPr lang="zh-CN" altLang="en-US" sz="2500" b="1" dirty="0">
                <a:solidFill>
                  <a:schemeClr val="tx2"/>
                </a:solidFill>
              </a:rPr>
              <a:t>年某日晚</a:t>
            </a:r>
            <a:r>
              <a:rPr lang="en-US" altLang="zh-CN" sz="2500" b="1" dirty="0">
                <a:solidFill>
                  <a:schemeClr val="tx2"/>
                </a:solidFill>
              </a:rPr>
              <a:t>8</a:t>
            </a:r>
            <a:r>
              <a:rPr lang="zh-CN" altLang="en-US" sz="2500" b="1" dirty="0">
                <a:solidFill>
                  <a:schemeClr val="tx2"/>
                </a:solidFill>
              </a:rPr>
              <a:t>时许，被告人熊某纠集潘某等多人窜至枝江市某快餐厅，以前一天晚上在该餐厅进餐时丢了手机为由，冲进该餐厅及厨房，持刀将该餐厅内冷柜、消毒柜、电视机、门窗、锅碗等物品砸坏，熊某将该餐厅厨师杨某、胡某砍伤，经鉴定，被损坏物值人民币</a:t>
            </a:r>
            <a:r>
              <a:rPr lang="en-US" altLang="zh-CN" sz="2500" b="1" dirty="0">
                <a:solidFill>
                  <a:schemeClr val="tx2"/>
                </a:solidFill>
              </a:rPr>
              <a:t>2030</a:t>
            </a:r>
            <a:r>
              <a:rPr lang="zh-CN" altLang="en-US" sz="2500" b="1" dirty="0">
                <a:solidFill>
                  <a:schemeClr val="tx2"/>
                </a:solidFill>
              </a:rPr>
              <a:t>元，李某轻伤，胡某轻微伤。法院认为熊某无视法律，藐视社会公德，破坏社会公共秩序，随意损毁他人财物和殴打他人，情节恶劣，已构成寻衅滋事罪，判处有期徒刑二年。</a:t>
            </a:r>
            <a:r>
              <a:rPr lang="en-US" altLang="zh-CN" sz="2500" b="1" dirty="0">
                <a:solidFill>
                  <a:schemeClr val="tx2"/>
                </a:solidFill>
              </a:rPr>
              <a:t> </a:t>
            </a:r>
            <a:endParaRPr lang="en-US" altLang="zh-CN" sz="2500" b="1" dirty="0">
              <a:solidFill>
                <a:schemeClr val="tx2"/>
              </a:solidFill>
            </a:endParaRPr>
          </a:p>
          <a:p>
            <a:r>
              <a:rPr lang="en-US" altLang="zh-CN" sz="2500" dirty="0"/>
              <a:t>          </a:t>
            </a:r>
            <a:endParaRPr lang="en-US" altLang="zh-CN" sz="2500" dirty="0"/>
          </a:p>
        </p:txBody>
      </p:sp>
    </p:spTree>
  </p:cSld>
  <p:clrMapOvr>
    <a:masterClrMapping/>
  </p:clrMapOvr>
  <p:transition spd="slow">
    <p:randomBar dir="ver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3731" name="内容占位符 2"/>
          <p:cNvSpPr>
            <a:spLocks noGrp="1"/>
          </p:cNvSpPr>
          <p:nvPr>
            <p:ph idx="1"/>
          </p:nvPr>
        </p:nvSpPr>
        <p:spPr>
          <a:xfrm>
            <a:off x="214313" y="428625"/>
            <a:ext cx="8786812" cy="6215063"/>
          </a:xfrm>
          <a:ln/>
        </p:spPr>
        <p:txBody>
          <a:bodyPr vert="horz" wrap="square" lIns="91440" tIns="45720" rIns="91440" bIns="45720" anchor="t"/>
          <a:p>
            <a:r>
              <a:rPr lang="en-US" altLang="zh-CN" sz="2500" dirty="0"/>
              <a:t>   </a:t>
            </a:r>
            <a:r>
              <a:rPr lang="zh-CN" altLang="zh-CN" sz="2800" b="1" dirty="0"/>
              <a:t>【</a:t>
            </a:r>
            <a:r>
              <a:rPr lang="zh-CN" altLang="en-US" sz="2800" b="1" dirty="0"/>
              <a:t>案例</a:t>
            </a:r>
            <a:r>
              <a:rPr lang="en-US" altLang="zh-CN" sz="2800" b="1" dirty="0"/>
              <a:t>5</a:t>
            </a:r>
            <a:r>
              <a:rPr lang="zh-CN" altLang="en-US" sz="2800" b="1" dirty="0"/>
              <a:t>－</a:t>
            </a:r>
            <a:r>
              <a:rPr lang="en-US" altLang="zh-CN" sz="2800" b="1" dirty="0"/>
              <a:t>1</a:t>
            </a:r>
            <a:r>
              <a:rPr lang="zh-CN" altLang="en-US" sz="2800" b="1" dirty="0"/>
              <a:t>－</a:t>
            </a:r>
            <a:r>
              <a:rPr lang="en-US" altLang="zh-CN" sz="2800" b="1" dirty="0"/>
              <a:t>10</a:t>
            </a:r>
            <a:r>
              <a:rPr lang="zh-CN" altLang="zh-CN" sz="2800" b="1" dirty="0"/>
              <a:t>】</a:t>
            </a:r>
            <a:r>
              <a:rPr lang="en-US" altLang="zh-CN" sz="2800" b="1" dirty="0">
                <a:solidFill>
                  <a:schemeClr val="tx2"/>
                </a:solidFill>
              </a:rPr>
              <a:t>2006</a:t>
            </a:r>
            <a:r>
              <a:rPr lang="zh-CN" altLang="en-US" sz="2800" b="1" dirty="0">
                <a:solidFill>
                  <a:schemeClr val="tx2"/>
                </a:solidFill>
              </a:rPr>
              <a:t>年某日中午，被告人夏某驾驶一辆轿车在北京市肖家河某汽车装饰店门口与环卫工人李某所骑的三轮车发生剐蹭。双方停车后，夏某随即对李某进行殴打，并对指责其行为的围观群众进行追打，指使肖家河沿街群众聚集、交通堵塞，公共秩序混乱。法院认定夏某行为构成寻衅滋事罪，判处其拘役五个月。</a:t>
            </a:r>
            <a:endParaRPr lang="en-US" altLang="zh-CN" sz="2800" b="1" dirty="0">
              <a:solidFill>
                <a:schemeClr val="tx2"/>
              </a:solidFill>
            </a:endParaRPr>
          </a:p>
          <a:p>
            <a:r>
              <a:rPr lang="en-US" altLang="zh-CN" sz="2800" dirty="0"/>
              <a:t> </a:t>
            </a:r>
            <a:r>
              <a:rPr lang="zh-CN" altLang="zh-CN" sz="2800" b="1" dirty="0"/>
              <a:t>【</a:t>
            </a:r>
            <a:r>
              <a:rPr lang="zh-CN" altLang="en-US" sz="2800" b="1" dirty="0"/>
              <a:t>案例</a:t>
            </a:r>
            <a:r>
              <a:rPr lang="en-US" altLang="zh-CN" sz="2800" b="1" dirty="0"/>
              <a:t>5</a:t>
            </a:r>
            <a:r>
              <a:rPr lang="zh-CN" altLang="en-US" sz="2800" b="1" dirty="0"/>
              <a:t>－</a:t>
            </a:r>
            <a:r>
              <a:rPr lang="en-US" altLang="zh-CN" sz="2800" b="1" dirty="0"/>
              <a:t>1</a:t>
            </a:r>
            <a:r>
              <a:rPr lang="zh-CN" altLang="en-US" sz="2800" b="1" dirty="0"/>
              <a:t>－</a:t>
            </a:r>
            <a:r>
              <a:rPr lang="en-US" altLang="zh-CN" sz="2800" b="1" dirty="0"/>
              <a:t>11</a:t>
            </a:r>
            <a:r>
              <a:rPr lang="zh-CN" altLang="zh-CN" sz="2800" b="1" dirty="0"/>
              <a:t>】</a:t>
            </a:r>
            <a:r>
              <a:rPr lang="en-US" altLang="zh-CN" sz="2800" b="1" dirty="0">
                <a:solidFill>
                  <a:schemeClr val="tx2"/>
                </a:solidFill>
              </a:rPr>
              <a:t>2005</a:t>
            </a:r>
            <a:r>
              <a:rPr lang="zh-CN" altLang="en-US" sz="2800" b="1" dirty="0">
                <a:solidFill>
                  <a:schemeClr val="tx2"/>
                </a:solidFill>
              </a:rPr>
              <a:t>年某日，被告人杨某得知其朋友周某（男，</a:t>
            </a:r>
            <a:r>
              <a:rPr lang="en-US" altLang="zh-CN" sz="2800" b="1" dirty="0">
                <a:solidFill>
                  <a:schemeClr val="tx2"/>
                </a:solidFill>
              </a:rPr>
              <a:t>20</a:t>
            </a:r>
            <a:r>
              <a:rPr lang="zh-CN" altLang="en-US" sz="2800" b="1" dirty="0">
                <a:solidFill>
                  <a:schemeClr val="tx2"/>
                </a:solidFill>
              </a:rPr>
              <a:t>岁）与同学发生矛盾后，于当日下午带领</a:t>
            </a:r>
            <a:r>
              <a:rPr lang="en-US" altLang="zh-CN" sz="2800" b="1" dirty="0">
                <a:solidFill>
                  <a:schemeClr val="tx2"/>
                </a:solidFill>
              </a:rPr>
              <a:t>10</a:t>
            </a:r>
            <a:r>
              <a:rPr lang="zh-CN" altLang="en-US" sz="2800" b="1" dirty="0">
                <a:solidFill>
                  <a:schemeClr val="tx2"/>
                </a:solidFill>
              </a:rPr>
              <a:t>余人在北京市某汽车技术职业高中门口，持镐把、砖头、皮带等物对该校学生张某（男，</a:t>
            </a:r>
            <a:r>
              <a:rPr lang="en-US" altLang="zh-CN" sz="2800" b="1" dirty="0">
                <a:solidFill>
                  <a:schemeClr val="tx2"/>
                </a:solidFill>
              </a:rPr>
              <a:t>17</a:t>
            </a:r>
            <a:r>
              <a:rPr lang="zh-CN" altLang="en-US" sz="2800" b="1" dirty="0">
                <a:solidFill>
                  <a:schemeClr val="tx2"/>
                </a:solidFill>
              </a:rPr>
              <a:t>岁）、仇某（男，</a:t>
            </a:r>
            <a:r>
              <a:rPr lang="en-US" altLang="zh-CN" sz="2800" b="1" dirty="0">
                <a:solidFill>
                  <a:schemeClr val="tx2"/>
                </a:solidFill>
              </a:rPr>
              <a:t>19</a:t>
            </a:r>
            <a:r>
              <a:rPr lang="zh-CN" altLang="en-US" sz="2800" b="1" dirty="0">
                <a:solidFill>
                  <a:schemeClr val="tx2"/>
                </a:solidFill>
              </a:rPr>
              <a:t>岁）、徐某（男，</a:t>
            </a:r>
            <a:r>
              <a:rPr lang="en-US" altLang="zh-CN" sz="2800" b="1" dirty="0">
                <a:solidFill>
                  <a:schemeClr val="tx2"/>
                </a:solidFill>
              </a:rPr>
              <a:t>18</a:t>
            </a:r>
            <a:r>
              <a:rPr lang="zh-CN" altLang="en-US" sz="2800" b="1" dirty="0">
                <a:solidFill>
                  <a:schemeClr val="tx2"/>
                </a:solidFill>
              </a:rPr>
              <a:t>岁）进行殴打，致张某轻伤，仇某、徐某轻微伤。法院认为杨某随意殴打他人，构成寻衅滋事罪，判处有期徒刑八个月，缓刑一年。</a:t>
            </a:r>
            <a:endParaRPr lang="en-US" altLang="zh-CN" sz="2800" b="1" dirty="0">
              <a:solidFill>
                <a:schemeClr val="tx2"/>
              </a:solidFill>
            </a:endParaRPr>
          </a:p>
          <a:p>
            <a:endParaRPr lang="en-US" altLang="zh-CN" sz="2500" dirty="0"/>
          </a:p>
        </p:txBody>
      </p:sp>
    </p:spTree>
  </p:cSld>
  <p:clrMapOvr>
    <a:masterClrMapping/>
  </p:clrMapOvr>
  <p:transition spd="slow">
    <p:randomBar dir="ver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4755"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r>
              <a:rPr lang="zh-CN" altLang="en-US" sz="2600" dirty="0"/>
              <a:t>上述四个案例均系因生活琐事或小矛盾、小纠纷引发的殴打案件。事件起因与殴打行为后果之间明显不对称，在良性交往规则下一般都不太会发生或激化到暴力冲突程度。即，这样的“因”一般不致于激发暴力事件的“果”。</a:t>
            </a:r>
            <a:endParaRPr lang="en-US" altLang="zh-CN" sz="2600" dirty="0"/>
          </a:p>
          <a:p>
            <a:r>
              <a:rPr lang="en-US" altLang="zh-CN" sz="2600" dirty="0"/>
              <a:t>        </a:t>
            </a:r>
            <a:r>
              <a:rPr lang="zh-CN" altLang="en-US" sz="2600" dirty="0">
                <a:solidFill>
                  <a:schemeClr val="tx2"/>
                </a:solidFill>
              </a:rPr>
              <a:t>饭店里与他人目光碰撞再所难免，完全可以理解或避让。手机在饭店丢了完全可以报案，让公安查找行窃之人，若认为饭店有过错，可通过协商、投诉或其他正当途径进行要求赔偿解决。行车纠纷完全可报警解决。如对方有违章最多给予一定指责，有损失可要求赔偿。同学之间的纠纷、矛盾完全可以由学校或同学之间相互解决。</a:t>
            </a:r>
            <a:endParaRPr lang="en-US" altLang="zh-CN" sz="2600" dirty="0">
              <a:solidFill>
                <a:schemeClr val="tx2"/>
              </a:solidFill>
            </a:endParaRPr>
          </a:p>
          <a:p>
            <a:r>
              <a:rPr lang="en-US" altLang="zh-CN" sz="2600" dirty="0"/>
              <a:t>        </a:t>
            </a:r>
            <a:r>
              <a:rPr lang="zh-CN" altLang="en-US" sz="2600" dirty="0"/>
              <a:t>上述几种情况都没有必要使用暴力，甚至还借此殴打旁观人员，或牵扯其他无关人员。行为人的殴打行为较之之前的纠纷、矛盾过于突兀，超出了一般人按照良性交往规则所形成的事件预期。</a:t>
            </a:r>
            <a:endParaRPr lang="en-US" altLang="zh-CN" sz="2600" dirty="0"/>
          </a:p>
        </p:txBody>
      </p:sp>
    </p:spTree>
  </p:cSld>
  <p:clrMapOvr>
    <a:masterClrMapping/>
  </p:clrMapOvr>
  <p:transition spd="slow">
    <p:randomBar dir="ver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5779" name="内容占位符 2"/>
          <p:cNvSpPr>
            <a:spLocks noGrp="1"/>
          </p:cNvSpPr>
          <p:nvPr>
            <p:ph idx="1"/>
          </p:nvPr>
        </p:nvSpPr>
        <p:spPr>
          <a:xfrm>
            <a:off x="214313" y="428625"/>
            <a:ext cx="8786812" cy="6215063"/>
          </a:xfrm>
          <a:ln/>
        </p:spPr>
        <p:txBody>
          <a:bodyPr vert="horz" wrap="square" lIns="91440" tIns="45720" rIns="91440" bIns="45720" anchor="t"/>
          <a:p>
            <a:r>
              <a:rPr lang="en-US" altLang="zh-CN" sz="2800" dirty="0"/>
              <a:t>        </a:t>
            </a:r>
            <a:r>
              <a:rPr lang="zh-CN" altLang="en-US" sz="2800" dirty="0"/>
              <a:t>如果起因事关重大，或关切行为人的重大权益，对行为人的权益有明显的侵害性，</a:t>
            </a:r>
            <a:r>
              <a:rPr lang="zh-CN" altLang="en-US" sz="2800" dirty="0">
                <a:solidFill>
                  <a:schemeClr val="tx2"/>
                </a:solidFill>
              </a:rPr>
              <a:t>该起因的严重程度与殴打的侵害程度有一定的比较性。</a:t>
            </a:r>
            <a:endParaRPr lang="en-US" altLang="zh-CN" sz="2800" dirty="0">
              <a:solidFill>
                <a:schemeClr val="tx2"/>
              </a:solidFill>
            </a:endParaRPr>
          </a:p>
          <a:p>
            <a:endParaRPr lang="en-US" altLang="zh-CN" sz="2800" dirty="0"/>
          </a:p>
          <a:p>
            <a:r>
              <a:rPr lang="en-US" altLang="zh-CN" sz="2800" dirty="0"/>
              <a:t>       </a:t>
            </a:r>
            <a:r>
              <a:rPr lang="zh-CN" altLang="en-US" sz="2800" dirty="0"/>
              <a:t>或例如，</a:t>
            </a:r>
            <a:r>
              <a:rPr lang="en-US" altLang="zh-CN" sz="2800" dirty="0"/>
              <a:t>A</a:t>
            </a:r>
            <a:r>
              <a:rPr lang="zh-CN" altLang="en-US" sz="2800" dirty="0"/>
              <a:t>长期被</a:t>
            </a:r>
            <a:r>
              <a:rPr lang="en-US" altLang="zh-CN" sz="2800" dirty="0"/>
              <a:t>B</a:t>
            </a:r>
            <a:r>
              <a:rPr lang="zh-CN" altLang="en-US" sz="2800" dirty="0"/>
              <a:t>等一伙人欺凌，殴打致伤，</a:t>
            </a:r>
            <a:r>
              <a:rPr lang="en-US" altLang="zh-CN" sz="2800" dirty="0"/>
              <a:t>A</a:t>
            </a:r>
            <a:r>
              <a:rPr lang="zh-CN" altLang="en-US" sz="2800" dirty="0"/>
              <a:t>为报复殴打带头的</a:t>
            </a:r>
            <a:r>
              <a:rPr lang="en-US" altLang="zh-CN" sz="2800" dirty="0"/>
              <a:t>B</a:t>
            </a:r>
            <a:r>
              <a:rPr lang="zh-CN" altLang="en-US" sz="2800" dirty="0"/>
              <a:t>；或是</a:t>
            </a:r>
            <a:r>
              <a:rPr lang="en-US" altLang="zh-CN" sz="2800" dirty="0"/>
              <a:t>A</a:t>
            </a:r>
            <a:r>
              <a:rPr lang="zh-CN" altLang="en-US" sz="2800" dirty="0"/>
              <a:t>被</a:t>
            </a:r>
            <a:r>
              <a:rPr lang="en-US" altLang="zh-CN" sz="2800" dirty="0"/>
              <a:t>B</a:t>
            </a:r>
            <a:r>
              <a:rPr lang="zh-CN" altLang="en-US" sz="2800" dirty="0"/>
              <a:t>酒后无故辱骂并连续搧打脸部当众羞辱，</a:t>
            </a:r>
            <a:r>
              <a:rPr lang="en-US" altLang="zh-CN" sz="2800" dirty="0"/>
              <a:t>A</a:t>
            </a:r>
            <a:r>
              <a:rPr lang="zh-CN" altLang="en-US" sz="2800" dirty="0"/>
              <a:t>心生不满而殴打</a:t>
            </a:r>
            <a:r>
              <a:rPr lang="en-US" altLang="zh-CN" sz="2800" dirty="0"/>
              <a:t>B</a:t>
            </a:r>
            <a:r>
              <a:rPr lang="zh-CN" altLang="en-US" sz="2800" dirty="0"/>
              <a:t>，则</a:t>
            </a:r>
            <a:r>
              <a:rPr lang="en-US" altLang="zh-CN" sz="2800" dirty="0"/>
              <a:t>A</a:t>
            </a:r>
            <a:r>
              <a:rPr lang="zh-CN" altLang="en-US" sz="2800" dirty="0"/>
              <a:t>殴打</a:t>
            </a:r>
            <a:r>
              <a:rPr lang="en-US" altLang="zh-CN" sz="2800" dirty="0"/>
              <a:t>B</a:t>
            </a:r>
            <a:endParaRPr lang="en-US" altLang="zh-CN" sz="2800" dirty="0"/>
          </a:p>
          <a:p>
            <a:endParaRPr lang="en-US" altLang="zh-CN" sz="2800" dirty="0"/>
          </a:p>
          <a:p>
            <a:r>
              <a:rPr lang="en-US" altLang="zh-CN" sz="2800" dirty="0"/>
              <a:t>           </a:t>
            </a:r>
            <a:r>
              <a:rPr lang="zh-CN" altLang="en-US" sz="2800" dirty="0"/>
              <a:t>行为与被长期欺凌殴打、被当众羞辱搧打的前因之间存在基本对等关系，不宜认定为“随意”。</a:t>
            </a:r>
            <a:endParaRPr lang="en-US" altLang="zh-CN" sz="2600" dirty="0"/>
          </a:p>
        </p:txBody>
      </p:sp>
    </p:spTree>
  </p:cSld>
  <p:clrMapOvr>
    <a:masterClrMapping/>
  </p:clrMapOvr>
  <p:transition spd="slow">
    <p:randomBar dir="ver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6803" name="内容占位符 2"/>
          <p:cNvSpPr>
            <a:spLocks noGrp="1"/>
          </p:cNvSpPr>
          <p:nvPr>
            <p:ph idx="1"/>
          </p:nvPr>
        </p:nvSpPr>
        <p:spPr>
          <a:xfrm>
            <a:off x="214313" y="428625"/>
            <a:ext cx="8786812" cy="6215063"/>
          </a:xfrm>
          <a:ln/>
        </p:spPr>
        <p:txBody>
          <a:bodyPr vert="horz" wrap="square" lIns="91440" tIns="45720" rIns="91440" bIns="45720" anchor="t"/>
          <a:p>
            <a:pPr>
              <a:buNone/>
            </a:pPr>
            <a:endParaRPr lang="en-US" altLang="zh-CN" sz="2800" dirty="0"/>
          </a:p>
          <a:p>
            <a:pPr>
              <a:buNone/>
            </a:pPr>
            <a:r>
              <a:rPr lang="en-US" altLang="zh-CN" sz="2800" dirty="0"/>
              <a:t>     </a:t>
            </a:r>
            <a:r>
              <a:rPr lang="zh-CN" altLang="en-US" sz="2800" dirty="0"/>
              <a:t>其次，从事件起因及过错的客观性进行分析判断。</a:t>
            </a:r>
            <a:endParaRPr lang="en-US" altLang="zh-CN" sz="2800" dirty="0"/>
          </a:p>
          <a:p>
            <a:pPr>
              <a:buNone/>
            </a:pPr>
            <a:r>
              <a:rPr lang="en-US" altLang="zh-CN" sz="2800" dirty="0"/>
              <a:t>            </a:t>
            </a:r>
            <a:r>
              <a:rPr lang="zh-CN" altLang="en-US" sz="2800" dirty="0"/>
              <a:t>上述因果行为均应是客观已经发生的前因和后果，而不包括行为人主观臆测、推测或假想出来的前因或矛盾。如果行为人仅凭自己假想、推测的矛盾、事由或恩怨，或是</a:t>
            </a:r>
            <a:r>
              <a:rPr lang="zh-CN" altLang="en-US" sz="2800" b="1" dirty="0">
                <a:solidFill>
                  <a:schemeClr val="tx2"/>
                </a:solidFill>
              </a:rPr>
              <a:t>仅凭个别事件、情节或疑点来夸大矛盾、恩怨，从而对他人实施殴打，则同样应认定为不符合应然的事理逻辑，甚至是“无理取闹”</a:t>
            </a:r>
            <a:r>
              <a:rPr lang="zh-CN" altLang="en-US" sz="2800" dirty="0"/>
              <a:t>。</a:t>
            </a:r>
            <a:endParaRPr lang="en-US" altLang="zh-CN" sz="2800" dirty="0"/>
          </a:p>
          <a:p>
            <a:pPr>
              <a:buNone/>
            </a:pPr>
            <a:endParaRPr lang="en-US" altLang="zh-CN" sz="2800" dirty="0"/>
          </a:p>
          <a:p>
            <a:pPr>
              <a:buNone/>
            </a:pPr>
            <a:r>
              <a:rPr lang="en-US" altLang="zh-CN" sz="2800" dirty="0"/>
              <a:t>             </a:t>
            </a:r>
            <a:r>
              <a:rPr lang="zh-CN" altLang="en-US" sz="2800" dirty="0"/>
              <a:t>如，前面以自己手机丢失为由殴打饭店人员的案件中，行为人的手机是否丢失、如何丢失并未查清。其仅凭自己的推测和臆断就将过错归咎于饭店，显然不符情理。</a:t>
            </a:r>
            <a:endParaRPr lang="en-US" altLang="zh-CN" sz="2600" dirty="0"/>
          </a:p>
        </p:txBody>
      </p:sp>
    </p:spTree>
  </p:cSld>
  <p:clrMapOvr>
    <a:masterClrMapping/>
  </p:clrMapOvr>
  <p:transition spd="slow">
    <p:randomBar dir="ver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7827" name="内容占位符 2"/>
          <p:cNvSpPr>
            <a:spLocks noGrp="1"/>
          </p:cNvSpPr>
          <p:nvPr>
            <p:ph idx="1"/>
          </p:nvPr>
        </p:nvSpPr>
        <p:spPr>
          <a:xfrm>
            <a:off x="214313" y="428625"/>
            <a:ext cx="8786812" cy="6215063"/>
          </a:xfrm>
          <a:ln/>
        </p:spPr>
        <p:txBody>
          <a:bodyPr vert="horz" wrap="square" lIns="91440" tIns="45720" rIns="91440" bIns="45720" anchor="t"/>
          <a:p>
            <a:pPr>
              <a:buNone/>
            </a:pPr>
            <a:r>
              <a:rPr lang="zh-CN" altLang="zh-CN" sz="2100" b="1" dirty="0"/>
              <a:t>【</a:t>
            </a:r>
            <a:r>
              <a:rPr lang="zh-CN" altLang="en-US" sz="2100" b="1" dirty="0"/>
              <a:t>案例</a:t>
            </a:r>
            <a:r>
              <a:rPr lang="en-US" altLang="zh-CN" sz="2100" b="1" dirty="0"/>
              <a:t>5</a:t>
            </a:r>
            <a:r>
              <a:rPr lang="zh-CN" altLang="en-US" sz="2100" b="1" dirty="0"/>
              <a:t>－</a:t>
            </a:r>
            <a:r>
              <a:rPr lang="en-US" altLang="zh-CN" sz="2100" b="1" dirty="0"/>
              <a:t>1</a:t>
            </a:r>
            <a:r>
              <a:rPr lang="zh-CN" altLang="en-US" sz="2100" b="1" dirty="0"/>
              <a:t>－</a:t>
            </a:r>
            <a:r>
              <a:rPr lang="en-US" altLang="zh-CN" sz="2100" b="1" dirty="0"/>
              <a:t>12</a:t>
            </a:r>
            <a:r>
              <a:rPr lang="zh-CN" altLang="zh-CN" sz="2100" b="1" dirty="0"/>
              <a:t>】</a:t>
            </a:r>
            <a:r>
              <a:rPr lang="en-US" altLang="zh-CN" sz="2100" b="1" dirty="0">
                <a:solidFill>
                  <a:schemeClr val="tx2"/>
                </a:solidFill>
              </a:rPr>
              <a:t>2006</a:t>
            </a:r>
            <a:r>
              <a:rPr lang="zh-CN" altLang="en-US" sz="2100" b="1" dirty="0">
                <a:solidFill>
                  <a:schemeClr val="tx2"/>
                </a:solidFill>
              </a:rPr>
              <a:t>年某日，被告人王某怀疑陈某偷了其建筑工地财物，遂与赵某等人一起将陈某租住的房屋玻璃砸碎，并于次日在陈某暂住地附近将陈某等</a:t>
            </a:r>
            <a:r>
              <a:rPr lang="en-US" altLang="zh-CN" sz="2100" b="1" dirty="0">
                <a:solidFill>
                  <a:schemeClr val="tx2"/>
                </a:solidFill>
              </a:rPr>
              <a:t>4</a:t>
            </a:r>
            <a:r>
              <a:rPr lang="zh-CN" altLang="en-US" sz="2100" b="1" dirty="0">
                <a:solidFill>
                  <a:schemeClr val="tx2"/>
                </a:solidFill>
              </a:rPr>
              <a:t>人打成轻微伤。法院认定王某随意殴打他人，构成寻衅滋事罪。</a:t>
            </a:r>
            <a:endParaRPr lang="en-US" altLang="zh-CN" sz="2100" b="1" dirty="0">
              <a:solidFill>
                <a:schemeClr val="tx2"/>
              </a:solidFill>
            </a:endParaRPr>
          </a:p>
          <a:p>
            <a:pPr>
              <a:buNone/>
            </a:pPr>
            <a:r>
              <a:rPr lang="zh-CN" altLang="zh-CN" sz="2100" b="1" dirty="0"/>
              <a:t>【</a:t>
            </a:r>
            <a:r>
              <a:rPr lang="zh-CN" altLang="en-US" sz="2100" b="1" dirty="0"/>
              <a:t>案例</a:t>
            </a:r>
            <a:r>
              <a:rPr lang="en-US" altLang="zh-CN" sz="2100" b="1" dirty="0"/>
              <a:t>5</a:t>
            </a:r>
            <a:r>
              <a:rPr lang="zh-CN" altLang="en-US" sz="2100" b="1" dirty="0"/>
              <a:t>－</a:t>
            </a:r>
            <a:r>
              <a:rPr lang="en-US" altLang="zh-CN" sz="2100" b="1" dirty="0"/>
              <a:t>1</a:t>
            </a:r>
            <a:r>
              <a:rPr lang="zh-CN" altLang="en-US" sz="2100" b="1" dirty="0"/>
              <a:t>－</a:t>
            </a:r>
            <a:r>
              <a:rPr lang="en-US" altLang="zh-CN" sz="2100" b="1" dirty="0"/>
              <a:t>13</a:t>
            </a:r>
            <a:r>
              <a:rPr lang="zh-CN" altLang="zh-CN" sz="2100" b="1" dirty="0"/>
              <a:t>】</a:t>
            </a:r>
            <a:r>
              <a:rPr lang="en-US" altLang="zh-CN" sz="2100" b="1" dirty="0">
                <a:solidFill>
                  <a:schemeClr val="tx2"/>
                </a:solidFill>
              </a:rPr>
              <a:t>2006</a:t>
            </a:r>
            <a:r>
              <a:rPr lang="zh-CN" altLang="en-US" sz="2100" b="1" dirty="0">
                <a:solidFill>
                  <a:schemeClr val="tx2"/>
                </a:solidFill>
              </a:rPr>
              <a:t>年某日上午，被告人黄某、杨某等人在台州市路桥区某村托运站值班时，见一辆桑塔纳轿车行驶至门口停下，发现该车内有刀，误认为车上的潘某、张某等人是来闹事的，即从值班室拿起钢管、胶棍冲出去追打对方，对方两人逃离，黄某、杨某等人遂将车辆玻璃砸碎，并用钢管殴打从车内爬出的潘某，至潘某受轻伤。法院认定黄某、杨某随意殴打他人，构成寻衅滋事罪</a:t>
            </a:r>
            <a:r>
              <a:rPr lang="zh-CN" altLang="en-US" sz="2100" dirty="0"/>
              <a:t>。</a:t>
            </a:r>
            <a:endParaRPr lang="en-US" altLang="zh-CN" sz="2100" dirty="0"/>
          </a:p>
          <a:p>
            <a:pPr>
              <a:buNone/>
            </a:pPr>
            <a:r>
              <a:rPr lang="zh-CN" altLang="zh-CN" sz="2100" b="1" dirty="0"/>
              <a:t>【</a:t>
            </a:r>
            <a:r>
              <a:rPr lang="zh-CN" altLang="en-US" sz="2100" b="1" dirty="0"/>
              <a:t>案例</a:t>
            </a:r>
            <a:r>
              <a:rPr lang="en-US" altLang="zh-CN" sz="2100" b="1" dirty="0"/>
              <a:t>5</a:t>
            </a:r>
            <a:r>
              <a:rPr lang="zh-CN" altLang="en-US" sz="2100" b="1" dirty="0"/>
              <a:t>－</a:t>
            </a:r>
            <a:r>
              <a:rPr lang="en-US" altLang="zh-CN" sz="2100" b="1" dirty="0"/>
              <a:t>1</a:t>
            </a:r>
            <a:r>
              <a:rPr lang="zh-CN" altLang="en-US" sz="2100" b="1" dirty="0"/>
              <a:t>－</a:t>
            </a:r>
            <a:r>
              <a:rPr lang="en-US" altLang="zh-CN" sz="2100" b="1" dirty="0"/>
              <a:t>14</a:t>
            </a:r>
            <a:r>
              <a:rPr lang="zh-CN" altLang="zh-CN" sz="2100" b="1" dirty="0"/>
              <a:t>】</a:t>
            </a:r>
            <a:r>
              <a:rPr lang="en-US" altLang="zh-CN" sz="2100" b="1" dirty="0">
                <a:solidFill>
                  <a:schemeClr val="tx2"/>
                </a:solidFill>
              </a:rPr>
              <a:t>2011</a:t>
            </a:r>
            <a:r>
              <a:rPr lang="zh-CN" altLang="en-US" sz="2100" b="1" dirty="0">
                <a:solidFill>
                  <a:schemeClr val="tx2"/>
                </a:solidFill>
              </a:rPr>
              <a:t>年</a:t>
            </a:r>
            <a:r>
              <a:rPr lang="en-US" altLang="zh-CN" sz="2100" b="1" dirty="0">
                <a:solidFill>
                  <a:schemeClr val="tx2"/>
                </a:solidFill>
              </a:rPr>
              <a:t>12</a:t>
            </a:r>
            <a:r>
              <a:rPr lang="zh-CN" altLang="en-US" sz="2100" b="1" dirty="0">
                <a:solidFill>
                  <a:schemeClr val="tx2"/>
                </a:solidFill>
              </a:rPr>
              <a:t>月</a:t>
            </a:r>
            <a:r>
              <a:rPr lang="en-US" altLang="zh-CN" sz="2100" b="1" dirty="0">
                <a:solidFill>
                  <a:schemeClr val="tx2"/>
                </a:solidFill>
              </a:rPr>
              <a:t>31</a:t>
            </a:r>
            <a:r>
              <a:rPr lang="zh-CN" altLang="en-US" sz="2100" b="1" dirty="0">
                <a:solidFill>
                  <a:schemeClr val="tx2"/>
                </a:solidFill>
              </a:rPr>
              <a:t>日下午，被告人董某之父董老汉因哮喘病犯被送至某市市立医院急诊室，值班医生持续治疗，病情未见好转。当晚</a:t>
            </a:r>
            <a:r>
              <a:rPr lang="en-US" altLang="zh-CN" sz="2100" b="1" dirty="0">
                <a:solidFill>
                  <a:schemeClr val="tx2"/>
                </a:solidFill>
              </a:rPr>
              <a:t>9</a:t>
            </a:r>
            <a:r>
              <a:rPr lang="zh-CN" altLang="en-US" sz="2100" b="1" dirty="0">
                <a:solidFill>
                  <a:schemeClr val="tx2"/>
                </a:solidFill>
              </a:rPr>
              <a:t>时许，医生刘某接班后，董老汉子女董某等人认为刘某治疗有误，导致病情没有好转，遂指责并殴打刘某，至刘某面部多处伤（轻微伤）及肺部挫伤（轻伤）。次日，董老汉被家人接回家中病故。</a:t>
            </a:r>
            <a:r>
              <a:rPr lang="en-US" altLang="zh-CN" sz="2100" b="1" dirty="0">
                <a:solidFill>
                  <a:schemeClr val="tx2"/>
                </a:solidFill>
              </a:rPr>
              <a:t>1</a:t>
            </a:r>
            <a:r>
              <a:rPr lang="zh-CN" altLang="en-US" sz="2100" b="1" dirty="0">
                <a:solidFill>
                  <a:schemeClr val="tx2"/>
                </a:solidFill>
              </a:rPr>
              <a:t>月</a:t>
            </a:r>
            <a:r>
              <a:rPr lang="en-US" altLang="zh-CN" sz="2100" b="1" dirty="0">
                <a:solidFill>
                  <a:schemeClr val="tx2"/>
                </a:solidFill>
              </a:rPr>
              <a:t>4</a:t>
            </a:r>
            <a:r>
              <a:rPr lang="zh-CN" altLang="en-US" sz="2100" b="1" dirty="0">
                <a:solidFill>
                  <a:schemeClr val="tx2"/>
                </a:solidFill>
              </a:rPr>
              <a:t>日上午，董某带着亲友</a:t>
            </a:r>
            <a:r>
              <a:rPr lang="en-US" altLang="zh-CN" sz="2100" b="1" dirty="0">
                <a:solidFill>
                  <a:schemeClr val="tx2"/>
                </a:solidFill>
              </a:rPr>
              <a:t>30</a:t>
            </a:r>
            <a:r>
              <a:rPr lang="zh-CN" altLang="en-US" sz="2100" b="1" dirty="0">
                <a:solidFill>
                  <a:schemeClr val="tx2"/>
                </a:solidFill>
              </a:rPr>
              <a:t>余人来到医院门口为父亲“乞灵”，并披麻戴孝在医院门口举横幅称向医院讨公道，公然在医院院内烧纸焚香。医院保安赶来制止，董某等人对保安人员围攻、殴打，将多名保安打至轻微伤。法院认定董某等人随意殴打他人，构成寻衅滋事罪。</a:t>
            </a:r>
            <a:endParaRPr lang="en-US" altLang="zh-CN" sz="2100" b="1" dirty="0">
              <a:solidFill>
                <a:schemeClr val="tx2"/>
              </a:solidFill>
            </a:endParaRPr>
          </a:p>
        </p:txBody>
      </p:sp>
    </p:spTree>
  </p:cSld>
  <p:clrMapOvr>
    <a:masterClrMapping/>
  </p:clrMapOvr>
  <p:transition spd="slow">
    <p:randomBar dir="ver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8851" name="内容占位符 2"/>
          <p:cNvSpPr>
            <a:spLocks noGrp="1"/>
          </p:cNvSpPr>
          <p:nvPr>
            <p:ph idx="1"/>
          </p:nvPr>
        </p:nvSpPr>
        <p:spPr>
          <a:xfrm>
            <a:off x="214313" y="428625"/>
            <a:ext cx="8786812" cy="6215063"/>
          </a:xfrm>
          <a:ln/>
        </p:spPr>
        <p:txBody>
          <a:bodyPr vert="horz" wrap="square" lIns="91440" tIns="45720" rIns="91440" bIns="45720" anchor="t"/>
          <a:p>
            <a:pPr>
              <a:buNone/>
            </a:pPr>
            <a:endParaRPr lang="en-US" altLang="zh-CN" sz="2400" dirty="0"/>
          </a:p>
          <a:p>
            <a:pPr>
              <a:buNone/>
            </a:pPr>
            <a:r>
              <a:rPr lang="en-US" altLang="zh-CN" sz="2400" dirty="0"/>
              <a:t>             </a:t>
            </a:r>
            <a:endParaRPr lang="en-US" altLang="zh-CN" sz="2400" dirty="0"/>
          </a:p>
          <a:p>
            <a:pPr>
              <a:buNone/>
            </a:pPr>
            <a:endParaRPr lang="en-US" altLang="zh-CN" sz="2400" b="1" dirty="0">
              <a:solidFill>
                <a:schemeClr val="tx2"/>
              </a:solidFill>
            </a:endParaRPr>
          </a:p>
          <a:p>
            <a:pPr>
              <a:buNone/>
            </a:pPr>
            <a:endParaRPr lang="en-US" altLang="zh-CN" sz="2400" b="1" dirty="0">
              <a:solidFill>
                <a:schemeClr val="tx2"/>
              </a:solidFill>
            </a:endParaRPr>
          </a:p>
          <a:p>
            <a:pPr>
              <a:buNone/>
            </a:pPr>
            <a:r>
              <a:rPr lang="en-US" altLang="zh-CN" sz="2400" b="1" dirty="0">
                <a:solidFill>
                  <a:schemeClr val="tx2"/>
                </a:solidFill>
              </a:rPr>
              <a:t>                </a:t>
            </a:r>
            <a:r>
              <a:rPr lang="zh-CN" altLang="en-US" sz="2400" b="1" dirty="0">
                <a:solidFill>
                  <a:schemeClr val="tx2"/>
                </a:solidFill>
              </a:rPr>
              <a:t>上述三个案例中，行为人殴打他人的事由听起来虽然比较重大，事关重大利益或紧迫，但事件起因都是行为人假想、推测或夸大出来的，未经核实或查证即以此为由对他人实施殴打，显然不尊重事理逻辑，属于“无理取闹”或“借故生非”。</a:t>
            </a:r>
            <a:endParaRPr lang="en-US" altLang="zh-CN" sz="2100" b="1" dirty="0">
              <a:solidFill>
                <a:schemeClr val="tx2"/>
              </a:solidFill>
            </a:endParaRPr>
          </a:p>
        </p:txBody>
      </p:sp>
    </p:spTree>
  </p:cSld>
  <p:clrMapOvr>
    <a:masterClrMapping/>
  </p:clrMapOvr>
  <p:transition spd="slow">
    <p:randomBar dir="ver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79875" name="内容占位符 2"/>
          <p:cNvSpPr>
            <a:spLocks noGrp="1"/>
          </p:cNvSpPr>
          <p:nvPr>
            <p:ph idx="1"/>
          </p:nvPr>
        </p:nvSpPr>
        <p:spPr>
          <a:xfrm>
            <a:off x="214313" y="428625"/>
            <a:ext cx="8786812" cy="6215063"/>
          </a:xfrm>
          <a:ln/>
        </p:spPr>
        <p:txBody>
          <a:bodyPr vert="horz" wrap="square" lIns="91440" tIns="45720" rIns="91440" bIns="45720" anchor="t"/>
          <a:p>
            <a:pPr>
              <a:buNone/>
            </a:pPr>
            <a:endParaRPr lang="en-US" altLang="zh-CN" sz="2400" dirty="0"/>
          </a:p>
          <a:p>
            <a:pPr>
              <a:buNone/>
            </a:pPr>
            <a:r>
              <a:rPr lang="en-US" altLang="zh-CN" sz="2400" dirty="0"/>
              <a:t>     </a:t>
            </a:r>
            <a:r>
              <a:rPr lang="zh-CN" altLang="en-US" sz="2400" dirty="0"/>
              <a:t>再次，从事件起因的过错和责任程度进行比较分析。</a:t>
            </a:r>
            <a:endParaRPr lang="en-US" altLang="zh-CN" sz="2400" dirty="0"/>
          </a:p>
          <a:p>
            <a:pPr>
              <a:buNone/>
            </a:pPr>
            <a:r>
              <a:rPr lang="en-US" altLang="zh-CN" sz="2400" dirty="0"/>
              <a:t>                  </a:t>
            </a:r>
            <a:endParaRPr lang="en-US" altLang="zh-CN" sz="2400" dirty="0"/>
          </a:p>
          <a:p>
            <a:pPr>
              <a:buNone/>
            </a:pPr>
            <a:r>
              <a:rPr lang="en-US" altLang="zh-CN" sz="2400" dirty="0"/>
              <a:t>            </a:t>
            </a:r>
            <a:r>
              <a:rPr lang="zh-CN" altLang="en-US" sz="2600" dirty="0"/>
              <a:t>如果整个事件的起因都是行为人自己挑起或主导引发，对事件起因存在明显过错的，如上述四个案例，主要责任还在于施暴者本人，则一般可以认定为“随意”。</a:t>
            </a:r>
            <a:endParaRPr lang="en-US" altLang="zh-CN" sz="2600" dirty="0"/>
          </a:p>
          <a:p>
            <a:pPr>
              <a:buNone/>
            </a:pPr>
            <a:r>
              <a:rPr lang="en-US" altLang="zh-CN" sz="2600" dirty="0"/>
              <a:t>           </a:t>
            </a:r>
            <a:endParaRPr lang="en-US" altLang="zh-CN" sz="2600" dirty="0"/>
          </a:p>
          <a:p>
            <a:pPr>
              <a:buNone/>
            </a:pPr>
            <a:r>
              <a:rPr lang="en-US" altLang="zh-CN" sz="2600" dirty="0"/>
              <a:t>            </a:t>
            </a:r>
            <a:r>
              <a:rPr lang="zh-CN" altLang="en-US" sz="2600" dirty="0"/>
              <a:t>但有些案件中，被害人虽然是纠纷方，在事件最初起因和纠纷发生方面上存在一定过错，如因恋爱感情不合提出分手，合同违约不支付赔偿款、欠债不还、商品服务的价格或质量不合理等，但这些过错不是</a:t>
            </a:r>
            <a:r>
              <a:rPr lang="zh-CN" altLang="en-US" sz="2600" b="1" dirty="0">
                <a:solidFill>
                  <a:schemeClr val="tx2"/>
                </a:solidFill>
              </a:rPr>
              <a:t>将矛盾激化为暴力事</a:t>
            </a:r>
            <a:r>
              <a:rPr lang="zh-CN" altLang="en-US" sz="2600" dirty="0"/>
              <a:t>件的主要原因。矛盾的激发、升级出暴力冲突的主要原因在于行为人的过错，则也可以认定为“随意”。</a:t>
            </a:r>
            <a:endParaRPr lang="en-US" altLang="zh-CN" sz="2600" dirty="0"/>
          </a:p>
          <a:p>
            <a:pPr>
              <a:buNone/>
            </a:pPr>
            <a:r>
              <a:rPr lang="en-US" altLang="zh-CN" sz="2400" dirty="0"/>
              <a:t>              </a:t>
            </a:r>
            <a:endParaRPr lang="en-US" altLang="zh-CN" sz="2400" dirty="0"/>
          </a:p>
        </p:txBody>
      </p:sp>
    </p:spTree>
  </p:cSld>
  <p:clrMapOvr>
    <a:masterClrMapping/>
  </p:clrMapOvr>
  <p:transition spd="slow">
    <p:randomBar dir="ver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0899"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400" b="1"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15</a:t>
            </a:r>
            <a:r>
              <a:rPr lang="zh-CN" altLang="zh-CN" sz="2400" b="1" dirty="0"/>
              <a:t>】</a:t>
            </a:r>
            <a:r>
              <a:rPr lang="en-US" altLang="zh-CN" sz="2400" b="1" dirty="0">
                <a:solidFill>
                  <a:schemeClr val="tx2"/>
                </a:solidFill>
              </a:rPr>
              <a:t>2006</a:t>
            </a:r>
            <a:r>
              <a:rPr lang="zh-CN" altLang="en-US" sz="2400" b="1" dirty="0">
                <a:solidFill>
                  <a:schemeClr val="tx2"/>
                </a:solidFill>
              </a:rPr>
              <a:t>年某日凌晨</a:t>
            </a:r>
            <a:r>
              <a:rPr lang="en-US" altLang="zh-CN" sz="2400" b="1" dirty="0">
                <a:solidFill>
                  <a:schemeClr val="tx2"/>
                </a:solidFill>
              </a:rPr>
              <a:t>1</a:t>
            </a:r>
            <a:r>
              <a:rPr lang="zh-CN" altLang="en-US" sz="2400" b="1" dirty="0">
                <a:solidFill>
                  <a:schemeClr val="tx2"/>
                </a:solidFill>
              </a:rPr>
              <a:t>时许，被告人宋某与女友李某在珠海市某饺子店吃夜宵时，邻桌郑某对李某发笑并有调戏之意，李某遂与郑某争吵对骂。宋某因此与郑某发生争执，将一啤酒瓶扔向郑某，郑某叫来同事姚某多人对围着李某辱骂殴打，此时宋某遂跑回宿舍找到王某，告知李某在楼下被人欺负。随后二人各持一把大砍刀下楼追砍郑某等人，将姚某左右砍伤，经鉴定为轻伤。法院认为，被告人宋某因故与他人发生冲突后随意殴打他人，致一人轻伤，已构成寻衅滋事罪，判处有期徒刑一年。</a:t>
            </a:r>
            <a:endParaRPr lang="en-US" altLang="zh-CN" sz="2400" b="1" dirty="0">
              <a:solidFill>
                <a:schemeClr val="tx2"/>
              </a:solidFill>
            </a:endParaRPr>
          </a:p>
          <a:p>
            <a:pPr>
              <a:buNone/>
            </a:pPr>
            <a:r>
              <a:rPr lang="en-US" altLang="zh-CN" sz="24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16</a:t>
            </a:r>
            <a:r>
              <a:rPr lang="zh-CN" altLang="zh-CN" sz="2400" b="1" dirty="0"/>
              <a:t>】</a:t>
            </a:r>
            <a:r>
              <a:rPr lang="en-US" altLang="zh-CN" sz="2400" b="1" dirty="0">
                <a:solidFill>
                  <a:schemeClr val="tx2"/>
                </a:solidFill>
              </a:rPr>
              <a:t>2006</a:t>
            </a:r>
            <a:r>
              <a:rPr lang="zh-CN" altLang="en-US" sz="2400" b="1" dirty="0">
                <a:solidFill>
                  <a:schemeClr val="tx2"/>
                </a:solidFill>
              </a:rPr>
              <a:t>年某日下午，被告人田某在北京市通州区某村西，以该村麦地已由其承包收割为由，阻止王某、陈某等人进行收割，在遭到拒绝后，田某遂纠集集某等</a:t>
            </a:r>
            <a:r>
              <a:rPr lang="en-US" altLang="zh-CN" sz="2400" b="1" dirty="0">
                <a:solidFill>
                  <a:schemeClr val="tx2"/>
                </a:solidFill>
              </a:rPr>
              <a:t>10</a:t>
            </a:r>
            <a:r>
              <a:rPr lang="zh-CN" altLang="en-US" sz="2400" b="1" dirty="0">
                <a:solidFill>
                  <a:schemeClr val="tx2"/>
                </a:solidFill>
              </a:rPr>
              <a:t>余人（另案处理）分别持刀和木棍，对王某、陈某等人进行殴打，致陈某轻伤。法院认为田某的行为构成寻衅滋事罪，判处有期徒刑六个月。</a:t>
            </a:r>
            <a:endParaRPr lang="en-US" altLang="zh-CN" sz="2400" b="1" dirty="0">
              <a:solidFill>
                <a:schemeClr val="tx2"/>
              </a:solidFill>
            </a:endParaRPr>
          </a:p>
          <a:p>
            <a:pPr>
              <a:buNone/>
            </a:pPr>
            <a:r>
              <a:rPr lang="en-US" altLang="zh-CN" sz="2400" dirty="0"/>
              <a:t>   </a:t>
            </a:r>
            <a:endParaRPr lang="en-US" altLang="zh-CN" sz="2400" dirty="0"/>
          </a:p>
        </p:txBody>
      </p:sp>
    </p:spTree>
  </p:cSld>
  <p:clrMapOvr>
    <a:masterClrMapping/>
  </p:clrMapOvr>
  <p:transition spd="slow">
    <p:randomBar dir="ver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1923"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a:t>
            </a:r>
            <a:r>
              <a:rPr lang="zh-CN" altLang="en-US" sz="2500" dirty="0"/>
              <a:t>上述两个案例中，被害人对于事件的起因都有一定过错。第一个案例被害人先调戏被告人女友，且有围打辱骂之过错行为；第二个案例中被害人收割他人承包的麦地，不听劝阻，民事侵权在先。但是只是一般生活纠纷本身，并不是引起暴力冲突的转折性原因，对矛盾的激化、升级不起主要作用。本两起案例升级到暴力冲突的主要过错和责任还在于案件的被告人。第一个案件中，被告人向被害人扔酒瓶是整个事件的关键转折点，是导致事件升级、激化出暴力冲突的主要原因。之前的行为只属于生活小矛盾、小摩擦，完全可以予以避让、化解。而第二个案例中，被告人纠集人员施暴是事件的关键转折，直接引发并主导暴力解决。之前的行为只属于一般民事纠纷，可以通过其他途径解决、化解。</a:t>
            </a:r>
            <a:endParaRPr lang="en-US" altLang="zh-CN" sz="2500" dirty="0"/>
          </a:p>
          <a:p>
            <a:pPr>
              <a:buNone/>
            </a:pPr>
            <a:r>
              <a:rPr lang="en-US" altLang="zh-CN" sz="2500" dirty="0"/>
              <a:t>             </a:t>
            </a:r>
            <a:r>
              <a:rPr lang="zh-CN" altLang="en-US" sz="2500" dirty="0"/>
              <a:t>因此，起因的过错和责任并不是指所有的“有错在先”，而是指对事件升级、激化为暴力或极导致暴力冲突的主要过错责任。</a:t>
            </a:r>
            <a:endParaRPr lang="en-US" altLang="zh-CN" sz="2500" dirty="0"/>
          </a:p>
        </p:txBody>
      </p:sp>
    </p:spTree>
  </p:cSld>
  <p:clrMapOvr>
    <a:masterClrMapping/>
  </p:clrMapOvr>
  <p:transition spd="slow">
    <p:randomBar dir="ver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2947"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800" dirty="0"/>
              <a:t>              </a:t>
            </a:r>
            <a:r>
              <a:rPr lang="zh-CN" altLang="en-US" sz="2800" dirty="0"/>
              <a:t>如果纠纷、矛盾主要是由被害方引起，被害方对矛盾激化为暴力冲突负有主要责任的，如此的“因”极有可能会激发暴力冲突的“果”的，则属于“事出有因”，一般不宜成立“随意”。</a:t>
            </a:r>
            <a:endParaRPr lang="en-US" altLang="zh-CN" sz="2800" dirty="0"/>
          </a:p>
          <a:p>
            <a:pPr>
              <a:buNone/>
            </a:pPr>
            <a:r>
              <a:rPr lang="en-US" altLang="zh-CN" sz="28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17</a:t>
            </a:r>
            <a:r>
              <a:rPr lang="zh-CN" altLang="zh-CN" sz="2400" b="1" dirty="0"/>
              <a:t>】</a:t>
            </a:r>
            <a:r>
              <a:rPr lang="en-US" altLang="zh-CN" sz="2400" b="1" dirty="0">
                <a:solidFill>
                  <a:schemeClr val="tx2"/>
                </a:solidFill>
              </a:rPr>
              <a:t>2009</a:t>
            </a:r>
            <a:r>
              <a:rPr lang="zh-CN" altLang="en-US" sz="2400" b="1" dirty="0">
                <a:solidFill>
                  <a:schemeClr val="tx2"/>
                </a:solidFill>
              </a:rPr>
              <a:t>年某日</a:t>
            </a:r>
            <a:r>
              <a:rPr lang="en-US" altLang="zh-CN" sz="2400" b="1" dirty="0">
                <a:solidFill>
                  <a:schemeClr val="tx2"/>
                </a:solidFill>
              </a:rPr>
              <a:t>21</a:t>
            </a:r>
            <a:r>
              <a:rPr lang="zh-CN" altLang="en-US" sz="2400" b="1" dirty="0">
                <a:solidFill>
                  <a:schemeClr val="tx2"/>
                </a:solidFill>
              </a:rPr>
              <a:t>时许，被告人杨某所乘坐的解放牌小货车与被害人王某、李某等人乘坐的白色轿车在本市海淀区温泉镇温泉大桥红绿灯附近发生刮蹭，双方下车后发生争执、殴打，被告人杨某被打伤（经依法鉴定为轻微伤），后杨某遂打电话纠集被告人陈某、牛某、汪某等人来到现场，持棒球棒、铁管将被害人王某、李某打伤，致被害人王某重伤</a:t>
            </a:r>
            <a:r>
              <a:rPr lang="en-US" altLang="zh-CN" sz="2400" b="1" dirty="0">
                <a:solidFill>
                  <a:schemeClr val="tx2"/>
                </a:solidFill>
              </a:rPr>
              <a:t>,</a:t>
            </a:r>
            <a:r>
              <a:rPr lang="zh-CN" altLang="en-US" sz="2400" b="1" dirty="0">
                <a:solidFill>
                  <a:schemeClr val="tx2"/>
                </a:solidFill>
              </a:rPr>
              <a:t>致被害人李某轻伤。案发后，被告人杨某、陈某、牛某、汪某在明知他人报警的情况下，仍停留在现场，主动到案接受调查。刑事附带民事问题调解解决</a:t>
            </a:r>
            <a:r>
              <a:rPr lang="en-US" altLang="zh-CN" sz="2400" b="1" dirty="0">
                <a:solidFill>
                  <a:schemeClr val="tx2"/>
                </a:solidFill>
              </a:rPr>
              <a:t>,</a:t>
            </a:r>
            <a:r>
              <a:rPr lang="zh-CN" altLang="en-US" sz="2400" b="1" dirty="0">
                <a:solidFill>
                  <a:schemeClr val="tx2"/>
                </a:solidFill>
              </a:rPr>
              <a:t>被害人表示谅解。法院认为，被告人杨某等四人行为构成故意伤害罪，均判处有期徒刑三年六个月。</a:t>
            </a:r>
            <a:endParaRPr lang="en-US" altLang="zh-CN" sz="2400" b="1" dirty="0">
              <a:solidFill>
                <a:schemeClr val="tx2"/>
              </a:solidFill>
            </a:endParaRPr>
          </a:p>
        </p:txBody>
      </p:sp>
    </p:spTree>
  </p:cSld>
  <p:clrMapOvr>
    <a:masterClrMapping/>
  </p:clrMapOvr>
  <p:transition spd="slow">
    <p:randomBar dir="ver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3971" name="内容占位符 2"/>
          <p:cNvSpPr>
            <a:spLocks noGrp="1"/>
          </p:cNvSpPr>
          <p:nvPr>
            <p:ph idx="1"/>
          </p:nvPr>
        </p:nvSpPr>
        <p:spPr>
          <a:xfrm>
            <a:off x="214313" y="428625"/>
            <a:ext cx="8786812" cy="6215063"/>
          </a:xfrm>
          <a:ln/>
        </p:spPr>
        <p:txBody>
          <a:bodyPr vert="horz" wrap="square" lIns="91440" tIns="45720" rIns="91440" bIns="45720" anchor="t"/>
          <a:p>
            <a:pPr>
              <a:buNone/>
            </a:pPr>
            <a:r>
              <a:rPr lang="en-US" altLang="zh-CN" sz="28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18</a:t>
            </a:r>
            <a:r>
              <a:rPr lang="zh-CN" altLang="zh-CN" sz="2400" b="1" dirty="0"/>
              <a:t>】</a:t>
            </a:r>
            <a:r>
              <a:rPr lang="zh-CN" altLang="en-US" sz="2300" b="1" dirty="0">
                <a:solidFill>
                  <a:schemeClr val="tx2"/>
                </a:solidFill>
              </a:rPr>
              <a:t>被告人杨某、封某伙同蒋某等数人于</a:t>
            </a:r>
            <a:r>
              <a:rPr lang="en-US" altLang="zh-CN" sz="2300" b="1" dirty="0">
                <a:solidFill>
                  <a:schemeClr val="tx2"/>
                </a:solidFill>
              </a:rPr>
              <a:t>2004</a:t>
            </a:r>
            <a:r>
              <a:rPr lang="zh-CN" altLang="en-US" sz="2300" b="1" dirty="0">
                <a:solidFill>
                  <a:schemeClr val="tx2"/>
                </a:solidFill>
              </a:rPr>
              <a:t>年某日，来到某市珠海区某制衣公司门前，以该厂有人打伤其同伙为由，持刀、棍追打涉事的几名工人，致一人轻伤，一人轻微伤，并冲入工厂院内将工厂老板李某停放院内的一辆小轿车玻璃砸烂，经鉴定修复价值人民币</a:t>
            </a:r>
            <a:r>
              <a:rPr lang="en-US" altLang="zh-CN" sz="2300" b="1" dirty="0">
                <a:solidFill>
                  <a:schemeClr val="tx2"/>
                </a:solidFill>
              </a:rPr>
              <a:t>8</a:t>
            </a:r>
            <a:r>
              <a:rPr lang="zh-CN" altLang="en-US" sz="2300" b="1" dirty="0">
                <a:solidFill>
                  <a:schemeClr val="tx2"/>
                </a:solidFill>
              </a:rPr>
              <a:t>千余元。二审法院终审认为，杨某、封某报复伤害的意图较为明显，是在被告知并相信友人被该厂工人打伤后产生犯意，报复对象较为明确，直指该厂涉事的几名工人，目标特定，并在报复前有预谋，暴力因果报复逻辑明显，应以故意伤害罪论处，公诉机关指控和一审认定其犯寻衅滋事罪的判定不当，予以改判。</a:t>
            </a:r>
            <a:endParaRPr lang="en-US" altLang="zh-CN" sz="2300" b="1" dirty="0">
              <a:solidFill>
                <a:schemeClr val="tx2"/>
              </a:solidFill>
            </a:endParaRPr>
          </a:p>
          <a:p>
            <a:pPr>
              <a:buNone/>
            </a:pPr>
            <a:r>
              <a:rPr lang="en-US" altLang="zh-CN" sz="2400" dirty="0"/>
              <a:t>          </a:t>
            </a:r>
            <a:r>
              <a:rPr lang="zh-CN" altLang="en-US" sz="2300" b="1" dirty="0"/>
              <a:t>上述两个案例中，被害人不仅在案件纠纷中有一定责任，而且还殴打被告人一方致伤，对纠纷升级、激化致暴力冲突也存在着重要责任，双方之间已经形成了较为特定的仇怨关系，使用暴力致对方身体也受伤已成为行为人实施殴打的明确目标，因果关系基本对等。虽然行为人对殴打殴打对象致伤程度高于前因行为，但只要没有超出特定目标范围，不涉及其他公众范围和权益，在同质伤害行为下，因果关系还是没有超出正常的事理逻辑预期的，不宜认定属于“随意”。</a:t>
            </a:r>
            <a:endParaRPr lang="en-US" altLang="zh-CN" sz="2300" b="1" dirty="0">
              <a:solidFill>
                <a:schemeClr val="tx2"/>
              </a:solidFill>
            </a:endParaRPr>
          </a:p>
        </p:txBody>
      </p:sp>
    </p:spTree>
  </p:cSld>
  <p:clrMapOvr>
    <a:masterClrMapping/>
  </p:clrMapOvr>
  <p:transition spd="slow">
    <p:randomBar dir="ver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4995"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800" dirty="0"/>
              <a:t>          </a:t>
            </a:r>
            <a:r>
              <a:rPr lang="zh-CN" altLang="en-US" sz="2300" dirty="0"/>
              <a:t>相对于具体案件而言，上述所说的事理因果和责任过错的应然对等关系还是比较抽象。特别是在一些案件起因较为复杂多元、多层事理的案件中，如何认定“应然”与否，“责任”大小？在具体判断时不可避免地会受一些主观因素的影响。</a:t>
            </a:r>
            <a:endParaRPr lang="en-US" altLang="zh-CN" sz="2300" dirty="0"/>
          </a:p>
          <a:p>
            <a:pPr>
              <a:buNone/>
            </a:pPr>
            <a:r>
              <a:rPr lang="en-US" altLang="zh-CN" sz="2400" dirty="0"/>
              <a:t>                 </a:t>
            </a:r>
            <a:r>
              <a:rPr lang="zh-CN" altLang="en-US" sz="2400" dirty="0"/>
              <a:t>这“应然”既不是行为人自认为的“理所当然”，不是被害方认为的“无事生非”，也不能是个别围观者认为的“罪有应得”，而是</a:t>
            </a:r>
            <a:r>
              <a:rPr lang="zh-CN" altLang="en-US" sz="2400" b="1" dirty="0">
                <a:solidFill>
                  <a:schemeClr val="tx2"/>
                </a:solidFill>
              </a:rPr>
              <a:t>一种客观存在的、符合自然法则和人类良性发展的事理逻辑。</a:t>
            </a:r>
            <a:r>
              <a:rPr lang="zh-CN" altLang="en-US" sz="2400" dirty="0"/>
              <a:t>这“被害人过错”也不是一般性的过失或失理，而是实施了侵害被告人重要合法权益的行为，或实施了必将或极有可能激起被告人实施相应暴力回应的不当言行。其中的“因果事理逻辑”</a:t>
            </a:r>
            <a:r>
              <a:rPr lang="zh-CN" altLang="en-US" sz="2400" b="1" dirty="0">
                <a:solidFill>
                  <a:schemeClr val="tx2"/>
                </a:solidFill>
              </a:rPr>
              <a:t>一般表现为被民众普遍认同的基本法律和道德规范。即，为普通大众的正常心理所能认同或接受的法律规定、秩序规则、风俗习惯、伦理风尚、情理道义等</a:t>
            </a:r>
            <a:r>
              <a:rPr lang="zh-CN" altLang="en-US" sz="2400" dirty="0"/>
              <a:t>。</a:t>
            </a:r>
            <a:endParaRPr lang="en-US" altLang="zh-CN" sz="2400" dirty="0"/>
          </a:p>
          <a:p>
            <a:pPr>
              <a:buNone/>
            </a:pPr>
            <a:r>
              <a:rPr lang="en-US" altLang="zh-CN" sz="2400" dirty="0"/>
              <a:t>                 </a:t>
            </a:r>
            <a:r>
              <a:rPr lang="zh-CN" altLang="en-US" sz="2400" dirty="0"/>
              <a:t>对此，可以借鉴英国“暴力罪”规定中的“假想旁观者”理论。即，以一个假想的理性中立旁观者角度，纵观整个事件过程，其中的殴打行为是否会让其觉得有悖上述这些良性社会交往规则。</a:t>
            </a:r>
            <a:endParaRPr lang="en-US" altLang="zh-CN" sz="2300" b="1" dirty="0">
              <a:solidFill>
                <a:schemeClr val="tx2"/>
              </a:solidFill>
            </a:endParaRPr>
          </a:p>
        </p:txBody>
      </p:sp>
    </p:spTree>
  </p:cSld>
  <p:clrMapOvr>
    <a:masterClrMapping/>
  </p:clrMapOvr>
  <p:transition spd="slow">
    <p:randomBar dir="ver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6019"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800" dirty="0"/>
              <a:t>           </a:t>
            </a:r>
            <a:endParaRPr lang="en-US" altLang="zh-CN" sz="2800" dirty="0"/>
          </a:p>
          <a:p>
            <a:pPr>
              <a:buNone/>
            </a:pPr>
            <a:r>
              <a:rPr lang="en-US" altLang="zh-CN" sz="2800" dirty="0"/>
              <a:t>          </a:t>
            </a:r>
            <a:r>
              <a:rPr lang="zh-CN" altLang="en-US" sz="2500" dirty="0"/>
              <a:t>以上述几个案例为例。如果认为属于“随意”的案例中因果关系对称合理，则第一个案例会形成“瞪人者就该打”的事理逻辑，第二个案例会形成“客人手机丢则饭店所有人都会被打”的事理逻辑，第三个案例会形成“行车纠纷可以用暴力解决，旁观者指责者应该被打”的事理逻辑，第四个案例就会形成“同学间矛盾可能会引来社会外人员的殴打”的事理逻辑，第五到第九个案例，则会形成“只要认为或怀疑别人有错或有责任，就可以用暴力予以教训，用暴力可以讨回公道”，这样的因果事理逻辑显然是不符合良性社会规则要求的。而不属于“随意”的第十、十一个案例中，因为被害人先不尊重他人，伤害他人身体，才招致行为人的报复。作为中立旁观者而言，就会形成“只要不事先伤害他人，就不会招致报复”的事理逻辑。这符合公共交往中“相互注重”的良性规则，可以为民众普遍预期。</a:t>
            </a:r>
            <a:endParaRPr lang="en-US" altLang="zh-CN" sz="2500" b="1" dirty="0">
              <a:solidFill>
                <a:schemeClr val="tx2"/>
              </a:solidFill>
            </a:endParaRPr>
          </a:p>
        </p:txBody>
      </p:sp>
    </p:spTree>
  </p:cSld>
  <p:clrMapOvr>
    <a:masterClrMapping/>
  </p:clrMapOvr>
  <p:transition spd="slow">
    <p:randomBar dir="ver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7043" name="内容占位符 2"/>
          <p:cNvSpPr>
            <a:spLocks noGrp="1"/>
          </p:cNvSpPr>
          <p:nvPr>
            <p:ph idx="1"/>
          </p:nvPr>
        </p:nvSpPr>
        <p:spPr>
          <a:xfrm>
            <a:off x="142875" y="357188"/>
            <a:ext cx="8786813" cy="6215062"/>
          </a:xfrm>
          <a:ln/>
        </p:spPr>
        <p:txBody>
          <a:bodyPr vert="horz" wrap="square" lIns="91440" tIns="45720" rIns="91440" bIns="45720" anchor="t"/>
          <a:p>
            <a:r>
              <a:rPr lang="en-US" altLang="zh-CN" sz="2800" dirty="0"/>
              <a:t>          </a:t>
            </a:r>
            <a:r>
              <a:rPr lang="zh-CN" altLang="zh-CN" sz="2800" dirty="0"/>
              <a:t>③</a:t>
            </a:r>
            <a:r>
              <a:rPr lang="en-US" altLang="zh-CN" sz="2800" dirty="0"/>
              <a:t> </a:t>
            </a:r>
            <a:r>
              <a:rPr lang="zh-CN" altLang="en-US" sz="2800" dirty="0"/>
              <a:t>殴打的部位明确性及严重程度</a:t>
            </a:r>
            <a:endParaRPr lang="zh-CN" altLang="en-US" sz="2800" dirty="0"/>
          </a:p>
          <a:p>
            <a:r>
              <a:rPr lang="en-US" altLang="zh-CN" sz="2800" dirty="0"/>
              <a:t>         </a:t>
            </a:r>
            <a:r>
              <a:rPr lang="zh-CN" altLang="en-US" sz="2800" dirty="0"/>
              <a:t>有时行为人的殴打部位及严重程度不同，也能反映其主观意志不同。特别是在一些有明确殴打对象或目标的案件中，如果行为人的攻击直指被害人身体的某些部位，例如，明确指示把人眼睛弄瞎、把人牙齿打掉、把人手脚弄断，把人打残疾、把他耳朵打聋等，对被害人的身体伤害故意较为明显。或者是，事前已经有预谋，对被害人身体伤害程度有明确追求，甚至准备的工具都是为了达到某种伤害程度的，说明其对被害人个体侵害的目的明显，或是单纯就是以致伤、致残为目的，或是其致伤、致残的目的远远重于对社会交往秩序的破坏，则不宜认定为“随意”殴打，而是“刻意”殴打。</a:t>
            </a:r>
            <a:r>
              <a:rPr lang="en-US" altLang="zh-CN" sz="2800" dirty="0"/>
              <a:t> </a:t>
            </a:r>
            <a:endParaRPr lang="en-US" altLang="zh-CN" sz="2800" dirty="0"/>
          </a:p>
          <a:p>
            <a:pPr>
              <a:buNone/>
            </a:pPr>
            <a:r>
              <a:rPr lang="en-US" altLang="zh-CN" sz="2800" dirty="0"/>
              <a:t>          </a:t>
            </a:r>
            <a:endParaRPr lang="en-US" altLang="zh-CN" sz="2500" b="1" dirty="0">
              <a:solidFill>
                <a:schemeClr val="tx2"/>
              </a:solidFill>
            </a:endParaRPr>
          </a:p>
        </p:txBody>
      </p:sp>
    </p:spTree>
  </p:cSld>
  <p:clrMapOvr>
    <a:masterClrMapping/>
  </p:clrMapOvr>
  <p:transition spd="slow">
    <p:randomBar dir="ver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8067"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800" dirty="0"/>
              <a:t> </a:t>
            </a:r>
            <a:r>
              <a:rPr lang="zh-CN" altLang="zh-CN" sz="2800" b="1" dirty="0"/>
              <a:t>【</a:t>
            </a:r>
            <a:r>
              <a:rPr lang="zh-CN" altLang="en-US" sz="2800" b="1" dirty="0"/>
              <a:t>案例</a:t>
            </a:r>
            <a:r>
              <a:rPr lang="en-US" altLang="zh-CN" sz="2800" b="1" dirty="0"/>
              <a:t>5</a:t>
            </a:r>
            <a:r>
              <a:rPr lang="zh-CN" altLang="en-US" sz="2800" b="1" dirty="0"/>
              <a:t>－</a:t>
            </a:r>
            <a:r>
              <a:rPr lang="en-US" altLang="zh-CN" sz="2800" b="1" dirty="0"/>
              <a:t>1</a:t>
            </a:r>
            <a:r>
              <a:rPr lang="zh-CN" altLang="en-US" sz="2800" b="1" dirty="0"/>
              <a:t>－</a:t>
            </a:r>
            <a:r>
              <a:rPr lang="en-US" altLang="zh-CN" sz="2800" b="1" dirty="0"/>
              <a:t>21</a:t>
            </a:r>
            <a:r>
              <a:rPr lang="zh-CN" altLang="zh-CN" sz="2800" b="1" dirty="0"/>
              <a:t>】</a:t>
            </a:r>
            <a:r>
              <a:rPr lang="en-US" altLang="zh-CN" sz="2400" b="1" dirty="0">
                <a:solidFill>
                  <a:schemeClr val="tx2"/>
                </a:solidFill>
              </a:rPr>
              <a:t>2002</a:t>
            </a:r>
            <a:r>
              <a:rPr lang="zh-CN" altLang="en-US" sz="2400" b="1" dirty="0">
                <a:solidFill>
                  <a:schemeClr val="tx2"/>
                </a:solidFill>
              </a:rPr>
              <a:t>年某日下午，被告人胡某在某公司打工期间与同事张某因搬材料问题发生口角，张某扬言下班后要找人殴打胡某，并提前离厂。胡某得知张某的扬言后，即准备两根钢筋条并磨成锐器后藏于身后。当日</a:t>
            </a:r>
            <a:r>
              <a:rPr lang="en-US" altLang="zh-CN" sz="2400" b="1" dirty="0">
                <a:solidFill>
                  <a:schemeClr val="tx2"/>
                </a:solidFill>
              </a:rPr>
              <a:t>15</a:t>
            </a:r>
            <a:r>
              <a:rPr lang="zh-CN" altLang="en-US" sz="2400" b="1" dirty="0">
                <a:solidFill>
                  <a:schemeClr val="tx2"/>
                </a:solidFill>
              </a:rPr>
              <a:t>时许，张某纠集邱某</a:t>
            </a:r>
            <a:r>
              <a:rPr lang="en-US" altLang="zh-CN" sz="2400" b="1" dirty="0">
                <a:solidFill>
                  <a:schemeClr val="tx2"/>
                </a:solidFill>
              </a:rPr>
              <a:t>2</a:t>
            </a:r>
            <a:r>
              <a:rPr lang="zh-CN" altLang="en-US" sz="2400" b="1" dirty="0">
                <a:solidFill>
                  <a:schemeClr val="tx2"/>
                </a:solidFill>
              </a:rPr>
              <a:t>人随身携带钢管在公司门口守候胡某。胡某出来后，邱某将胡某拦截并欲拉至路边，胡某不从，邱某打了胡某两个耳光。胡某遂掏出钢筋锐器朝邱某胸部直刺过去，后转身逃跑。张某持钢管追打胡某，将胡某打伤。邱某被送至医院抢救，邱某向派出所报案并被送至医院救治。经鉴定，胡某左胸部被此后导致休克、心包填塞、心脏破裂，损伤程度为重伤。法院认定胡某属于防卫过当，构成故意伤害罪，判处有期徒刑一年。</a:t>
            </a:r>
            <a:endParaRPr lang="en-US" altLang="zh-CN" sz="2400" b="1" dirty="0">
              <a:solidFill>
                <a:schemeClr val="tx2"/>
              </a:solidFill>
            </a:endParaRPr>
          </a:p>
          <a:p>
            <a:pPr>
              <a:buNone/>
            </a:pPr>
            <a:r>
              <a:rPr lang="en-US" altLang="zh-CN" sz="2400" dirty="0"/>
              <a:t>          </a:t>
            </a:r>
            <a:r>
              <a:rPr lang="zh-CN" altLang="en-US" sz="2400" dirty="0"/>
              <a:t>本案中，被告人胡某甲在案发前已有预谋并做好准备，将钢管磨成锐器，且在施暴时持事先准备的锐器直击被害人要害部位，体现了其欲将被害人致伤、致残的目的很明确，甚至不顾对方性命。其行为对他人生命和身体无视、侵害明显大于对秩序的破坏。应认定为“刻意”伤害，而不是“随意”的殴打。</a:t>
            </a:r>
            <a:endParaRPr lang="en-US" altLang="zh-CN" sz="2400" b="1" dirty="0">
              <a:solidFill>
                <a:schemeClr val="tx2"/>
              </a:solidFill>
            </a:endParaRPr>
          </a:p>
        </p:txBody>
      </p:sp>
    </p:spTree>
  </p:cSld>
  <p:clrMapOvr>
    <a:masterClrMapping/>
  </p:clrMapOvr>
  <p:transition spd="slow">
    <p:randomBar dir="ver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89091" name="内容占位符 2"/>
          <p:cNvSpPr>
            <a:spLocks noGrp="1"/>
          </p:cNvSpPr>
          <p:nvPr>
            <p:ph idx="1"/>
          </p:nvPr>
        </p:nvSpPr>
        <p:spPr>
          <a:xfrm>
            <a:off x="142875" y="357188"/>
            <a:ext cx="8786813" cy="6215062"/>
          </a:xfrm>
          <a:ln/>
        </p:spPr>
        <p:txBody>
          <a:bodyPr vert="horz" wrap="square" lIns="91440" tIns="45720" rIns="91440" bIns="45720" anchor="t"/>
          <a:p>
            <a:r>
              <a:rPr lang="en-US" altLang="zh-CN" sz="2300" dirty="0"/>
              <a:t>     </a:t>
            </a:r>
            <a:r>
              <a:rPr lang="zh-CN" altLang="en-US" sz="2300" dirty="0"/>
              <a:t>很多“随意”殴打，特别是不以某个被害人的身体伤害为主要目的，更多是为了其他目的的案件中，行为人的殴打部位和致伤程度一般不具有明确指向性，更多变现为胡乱殴打的拳打脚踢。即使发生了较为严重的伤害后果，也只能说明其对殴打的不顾不管，对公共交往秩序的无视。或者是对于殴打部位与程度没有致伤或致残的要求，只是为了教训、发泄等目的，殴打只是实现目的的方式，并不只是为了殴打而殴打，则可以认定为“随意”。</a:t>
            </a:r>
            <a:endParaRPr lang="en-US" altLang="zh-CN" sz="2300" dirty="0"/>
          </a:p>
          <a:p>
            <a:r>
              <a:rPr lang="en-US" altLang="zh-CN" sz="23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1</a:t>
            </a:r>
            <a:r>
              <a:rPr lang="zh-CN" altLang="en-US" sz="2400" b="1" dirty="0"/>
              <a:t>－</a:t>
            </a:r>
            <a:r>
              <a:rPr lang="en-US" altLang="zh-CN" sz="2400" b="1" dirty="0"/>
              <a:t>22</a:t>
            </a:r>
            <a:r>
              <a:rPr lang="zh-CN" altLang="zh-CN" sz="2400" b="1" dirty="0"/>
              <a:t>】</a:t>
            </a:r>
            <a:r>
              <a:rPr lang="en-US" altLang="zh-CN" sz="2000" b="1" dirty="0">
                <a:solidFill>
                  <a:schemeClr val="tx2"/>
                </a:solidFill>
              </a:rPr>
              <a:t>1999</a:t>
            </a:r>
            <a:r>
              <a:rPr lang="zh-CN" altLang="en-US" sz="2000" b="1" dirty="0">
                <a:solidFill>
                  <a:schemeClr val="tx2"/>
                </a:solidFill>
              </a:rPr>
              <a:t>年下半年开始，被告人赵某甲担任某村支部书记，为村里工作多次与村民赵某乙等人发生矛盾，遂心中产生不满。</a:t>
            </a:r>
            <a:r>
              <a:rPr lang="en-US" altLang="zh-CN" sz="2000" b="1" dirty="0">
                <a:solidFill>
                  <a:schemeClr val="tx2"/>
                </a:solidFill>
              </a:rPr>
              <a:t>2001</a:t>
            </a:r>
            <a:r>
              <a:rPr lang="zh-CN" altLang="en-US" sz="2000" b="1" dirty="0">
                <a:solidFill>
                  <a:schemeClr val="tx2"/>
                </a:solidFill>
              </a:rPr>
              <a:t>年春节前，赵某甲多次跟赵某丙等人提及此事，赵某丙均表示帮忙“修理”、“摆平”赵某乙，赵某甲均表示赞同，表示“应该教训一下赵某乙，但不要过头”。后赵某丙纠集张某等数人（另案处理）到赵某乙店内，要求赵某乙道歉，遭到拒绝后随即对赵某乙父子实施殴打，致二人受伤。经鉴定，一人轻伤，一人轻微伤。法院认定赵某甲构成寻衅滋事罪，判处有期徒刑一年。</a:t>
            </a:r>
            <a:endParaRPr lang="en-US" altLang="zh-CN" sz="2000" b="1" dirty="0">
              <a:solidFill>
                <a:schemeClr val="tx2"/>
              </a:solidFill>
            </a:endParaRPr>
          </a:p>
          <a:p>
            <a:r>
              <a:rPr lang="zh-CN" altLang="en-US" sz="1900" dirty="0"/>
              <a:t>本案中，赵某甲虽然有殴打赵某乙的故意，但其只是为了教训赵某乙，对殴打的程度并没有致伤、致残的明确指示，且特别要求“不要过头”。说明伤害并不是其真正目的。其并不希望发生严重的伤害后果，不是为了殴打而殴打，还有让对方知错、顺从之意，体现了对社会交往中尊重他人平等人格交往的秩序与规则的无视和破坏。因此，法院认定其随意殴打是正确的。</a:t>
            </a:r>
            <a:endParaRPr lang="en-US" altLang="zh-CN" sz="1900" b="1" dirty="0">
              <a:solidFill>
                <a:schemeClr val="tx2"/>
              </a:solidFill>
            </a:endParaRPr>
          </a:p>
        </p:txBody>
      </p:sp>
    </p:spTree>
  </p:cSld>
  <p:clrMapOvr>
    <a:masterClrMapping/>
  </p:clrMapOvr>
  <p:transition spd="slow">
    <p:randomBar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0115" name="内容占位符 2"/>
          <p:cNvSpPr>
            <a:spLocks noGrp="1"/>
          </p:cNvSpPr>
          <p:nvPr>
            <p:ph idx="1"/>
          </p:nvPr>
        </p:nvSpPr>
        <p:spPr>
          <a:xfrm>
            <a:off x="142875" y="357188"/>
            <a:ext cx="8786813" cy="6215062"/>
          </a:xfrm>
          <a:ln/>
        </p:spPr>
        <p:txBody>
          <a:bodyPr vert="horz" wrap="square" lIns="91440" tIns="45720" rIns="91440" bIns="45720" anchor="t"/>
          <a:p>
            <a:r>
              <a:rPr lang="en-US" altLang="zh-CN" sz="2500" b="1" dirty="0">
                <a:solidFill>
                  <a:schemeClr val="tx2"/>
                </a:solidFill>
              </a:rPr>
              <a:t>     </a:t>
            </a:r>
            <a:r>
              <a:rPr lang="zh-CN" altLang="zh-CN" sz="2500" b="1" dirty="0">
                <a:solidFill>
                  <a:schemeClr val="tx2"/>
                </a:solidFill>
              </a:rPr>
              <a:t>④</a:t>
            </a:r>
            <a:r>
              <a:rPr lang="en-US" altLang="zh-CN" sz="2500" b="1" dirty="0">
                <a:solidFill>
                  <a:schemeClr val="tx2"/>
                </a:solidFill>
              </a:rPr>
              <a:t> </a:t>
            </a:r>
            <a:r>
              <a:rPr lang="zh-CN" altLang="en-US" sz="2500" b="1" dirty="0">
                <a:solidFill>
                  <a:schemeClr val="tx2"/>
                </a:solidFill>
              </a:rPr>
              <a:t>殴打前后的行为表现</a:t>
            </a:r>
            <a:endParaRPr lang="en-US" altLang="zh-CN" sz="2500" b="1" dirty="0">
              <a:solidFill>
                <a:schemeClr val="tx2"/>
              </a:solidFill>
            </a:endParaRPr>
          </a:p>
          <a:p>
            <a:r>
              <a:rPr lang="en-US" altLang="zh-CN" sz="2500" b="1" dirty="0">
                <a:solidFill>
                  <a:schemeClr val="tx2"/>
                </a:solidFill>
              </a:rPr>
              <a:t>     </a:t>
            </a:r>
            <a:r>
              <a:rPr lang="zh-CN" altLang="en-US" sz="2400" dirty="0"/>
              <a:t>“随意”主观上表现为对公共交往秩序的无视。除了积极追求这种结果之外，更多表现为对这种秩序破坏的放任。按照应然的因果对称关系，如果行为人不是追求或放任这种结果的发生，则他必然会尽力去避免这种后果或影响发生，在事前准备或事后处理上都会尽力去避免或挽回其行为对其他公众或社会的影响，采取相应措施去积极避免或阻止伤害目标之外的其他社会影响。</a:t>
            </a:r>
            <a:endParaRPr lang="en-US" altLang="zh-CN" sz="2400" dirty="0"/>
          </a:p>
          <a:p>
            <a:r>
              <a:rPr lang="en-US" altLang="zh-CN" sz="2400" dirty="0"/>
              <a:t>        </a:t>
            </a:r>
            <a:r>
              <a:rPr lang="zh-CN" altLang="en-US" sz="2400" dirty="0"/>
              <a:t>例如，</a:t>
            </a:r>
            <a:r>
              <a:rPr lang="zh-CN" altLang="en-US" sz="2400" dirty="0">
                <a:solidFill>
                  <a:schemeClr val="tx2"/>
                </a:solidFill>
              </a:rPr>
              <a:t>行为人将殴打对象从人员聚集处引出或约出到偏僻处、无人处实施殴打；行为人尾随至偏僻处，或在偏僻处对被害人实施殴打；行为人为防止被对方认出，蒙面对被害人实施殴打，或躲在暗处对被害人进行偷袭；在殴打行为被围观者指责或批评后，立即停止殴打，并采取相应补救措施，消除事件的负面社会影响等，都说明行为人在实施殴打时，还对社会秩序心存顾及，有所克制，而不是对这种秩序的无视，不宜认定为“随意”。</a:t>
            </a:r>
            <a:endParaRPr lang="en-US" altLang="zh-CN" sz="2400" b="1" dirty="0">
              <a:solidFill>
                <a:schemeClr val="tx2"/>
              </a:solidFill>
            </a:endParaRPr>
          </a:p>
        </p:txBody>
      </p:sp>
    </p:spTree>
  </p:cSld>
  <p:clrMapOvr>
    <a:masterClrMapping/>
  </p:clrMapOvr>
  <p:transition spd="slow">
    <p:randomBar dir="ver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1139"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2400" dirty="0"/>
          </a:p>
          <a:p>
            <a:r>
              <a:rPr lang="en-US" altLang="zh-CN" sz="2400" dirty="0"/>
              <a:t>         </a:t>
            </a:r>
            <a:r>
              <a:rPr lang="zh-CN" altLang="en-US" sz="2400" dirty="0"/>
              <a:t>如果行为人放任这种结果发生，则不仅在殴打时不顾场合、对象、后果，不会顾及殴打后的社会影响，而且也不会去阻止和避免这种结果的发生或扩大。甚至在被人发现后，或已经实施过殴打被制止、处罚过后，仍不知悔改，继续实施相同行为的，说明其对社会管理秩序的无视和挑战，可评价为“随意”。</a:t>
            </a:r>
            <a:endParaRPr lang="en-US" altLang="zh-CN" sz="2400" dirty="0"/>
          </a:p>
          <a:p>
            <a:r>
              <a:rPr lang="en-US" altLang="zh-CN" sz="2400" dirty="0"/>
              <a:t>       </a:t>
            </a:r>
            <a:r>
              <a:rPr lang="zh-CN" altLang="zh-CN" sz="2400" dirty="0"/>
              <a:t>《</a:t>
            </a:r>
            <a:r>
              <a:rPr lang="zh-CN" altLang="en-US" sz="2400" dirty="0"/>
              <a:t>寻衅滋事案件解释</a:t>
            </a:r>
            <a:r>
              <a:rPr lang="zh-CN" altLang="zh-CN" sz="2400" dirty="0"/>
              <a:t>》</a:t>
            </a:r>
            <a:r>
              <a:rPr lang="zh-CN" altLang="en-US" sz="2400" dirty="0"/>
              <a:t>第一条有规定，对于屡教不改的，即使是因婚恋，家庭等纠纷引发的，经有关部门批评制止或者处理处罚后，仍继续实施，破坏社会秩序的，还应该认定为寻衅滋事。这实际上也是从犯罪后行为表现来认定行为人再次实施殴打行为的主观心态。</a:t>
            </a:r>
            <a:endParaRPr lang="en-US" altLang="zh-CN" sz="2400" dirty="0"/>
          </a:p>
          <a:p>
            <a:endParaRPr lang="en-US" altLang="zh-CN" sz="2400" b="1" dirty="0"/>
          </a:p>
          <a:p>
            <a:pPr>
              <a:buNone/>
            </a:pPr>
            <a:r>
              <a:rPr lang="en-US" altLang="zh-CN" sz="2400" dirty="0"/>
              <a:t>            </a:t>
            </a:r>
            <a:r>
              <a:rPr lang="zh-CN" altLang="en-US" sz="2400" b="1" dirty="0">
                <a:solidFill>
                  <a:schemeClr val="tx2"/>
                </a:solidFill>
              </a:rPr>
              <a:t>认定“随意”应当从主客观两方面进行评查，且必须同时符合主客观两方面的要件，核心是要体现“随意殴打他人”型寻衅滋事犯罪的客体特征。</a:t>
            </a:r>
            <a:endParaRPr lang="en-US" altLang="zh-CN" sz="2400" b="1" dirty="0">
              <a:solidFill>
                <a:schemeClr val="tx2"/>
              </a:solidFill>
            </a:endParaRPr>
          </a:p>
        </p:txBody>
      </p:sp>
    </p:spTree>
  </p:cSld>
  <p:clrMapOvr>
    <a:masterClrMapping/>
  </p:clrMapOvr>
  <p:transition spd="slow">
    <p:randomBar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2163" name="内容占位符 2"/>
          <p:cNvSpPr>
            <a:spLocks noGrp="1"/>
          </p:cNvSpPr>
          <p:nvPr>
            <p:ph idx="1"/>
          </p:nvPr>
        </p:nvSpPr>
        <p:spPr>
          <a:xfrm>
            <a:off x="142875" y="357188"/>
            <a:ext cx="8786813" cy="6215062"/>
          </a:xfrm>
          <a:ln/>
        </p:spPr>
        <p:txBody>
          <a:bodyPr vert="horz" wrap="square" lIns="91440" tIns="45720" rIns="91440" bIns="45720" anchor="t"/>
          <a:p>
            <a:pPr>
              <a:buNone/>
            </a:pPr>
            <a:r>
              <a:rPr lang="zh-CN" altLang="en-US" sz="2800" b="1" dirty="0"/>
              <a:t>二、</a:t>
            </a:r>
            <a:r>
              <a:rPr lang="en-US" altLang="zh-CN" sz="2800" b="1" dirty="0"/>
              <a:t>“</a:t>
            </a:r>
            <a:r>
              <a:rPr lang="zh-CN" altLang="en-US" sz="2800" b="1" dirty="0"/>
              <a:t>殴打”的理解和认定</a:t>
            </a:r>
            <a:endParaRPr lang="en-US" altLang="zh-CN" sz="2800" b="1" dirty="0"/>
          </a:p>
          <a:p>
            <a:pPr>
              <a:buNone/>
            </a:pPr>
            <a:r>
              <a:rPr lang="en-US" altLang="zh-CN" sz="2400" dirty="0"/>
              <a:t>       </a:t>
            </a:r>
            <a:r>
              <a:rPr lang="zh-CN" altLang="en-US" sz="2400" dirty="0"/>
              <a:t>（一）“殴打”之故意认定</a:t>
            </a:r>
            <a:endParaRPr lang="en-US" altLang="zh-CN" sz="2400" dirty="0"/>
          </a:p>
          <a:p>
            <a:pPr>
              <a:buNone/>
            </a:pPr>
            <a:r>
              <a:rPr lang="en-US" altLang="zh-CN" sz="2400" dirty="0"/>
              <a:t>      </a:t>
            </a:r>
            <a:endParaRPr lang="en-US" altLang="zh-CN" sz="2400" dirty="0"/>
          </a:p>
          <a:p>
            <a:pPr>
              <a:buNone/>
            </a:pPr>
            <a:r>
              <a:rPr lang="en-US" altLang="zh-CN" sz="2400" dirty="0"/>
              <a:t>        </a:t>
            </a:r>
            <a:r>
              <a:rPr lang="zh-CN" altLang="en-US" sz="2400" dirty="0"/>
              <a:t>“殴打”一般表现为击打，但并非一切击打动作都可以认定为“随意殴打”中的“殴打”行为的。有些击打并非出于殴打或伤害之目的，而只是为了娱乐、游戏、健身、比赛等正当目的，则当然不能认定为“殴打”。例如，情侣之间的打情骂俏、亲友之间嬉戏打闹、带有身体碰撞的游戏、拳击武术等身体对抗性比赛、按摩理疗中捶击身体等活动中，虽然也会出现击打身体的行为，但显然不属于殴打，因其不具有殴打之故意。有些击打并非仅仅为了致伤，而是带着致残，甚至致命之目的，超出了“殴打”之故意，则也不宜认定为“随意殴打”中的“殴打”。</a:t>
            </a:r>
            <a:endParaRPr lang="en-US" altLang="zh-CN" sz="2400" dirty="0"/>
          </a:p>
        </p:txBody>
      </p:sp>
    </p:spTree>
  </p:cSld>
  <p:clrMapOvr>
    <a:masterClrMapping/>
  </p:clrMapOvr>
  <p:transition spd="slow">
    <p:randomBar dir="ver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3187"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400" dirty="0"/>
              <a:t>    1</a:t>
            </a:r>
            <a:r>
              <a:rPr lang="zh-CN" altLang="en-US" sz="2400" dirty="0"/>
              <a:t>、</a:t>
            </a:r>
            <a:r>
              <a:rPr lang="en-US" altLang="zh-CN" sz="2400" dirty="0"/>
              <a:t>“</a:t>
            </a:r>
            <a:r>
              <a:rPr lang="zh-CN" altLang="en-US" sz="2400" dirty="0"/>
              <a:t>殴打”之认知内容</a:t>
            </a:r>
            <a:endParaRPr lang="en-US" altLang="zh-CN" sz="2400" dirty="0"/>
          </a:p>
          <a:p>
            <a:pPr>
              <a:buNone/>
            </a:pPr>
            <a:r>
              <a:rPr lang="en-US" altLang="zh-CN" sz="2400" dirty="0"/>
              <a:t>             </a:t>
            </a:r>
            <a:r>
              <a:rPr lang="zh-CN" altLang="en-US" sz="2400" dirty="0"/>
              <a:t>对于“随意殴打”行为人，要求其对殴打行为的危害后果认知达到何种程度呢？</a:t>
            </a:r>
            <a:endParaRPr lang="en-US" altLang="zh-CN" sz="2400" dirty="0"/>
          </a:p>
          <a:p>
            <a:pPr>
              <a:buNone/>
            </a:pPr>
            <a:r>
              <a:rPr lang="en-US" altLang="zh-CN" sz="2400" dirty="0"/>
              <a:t>             </a:t>
            </a:r>
            <a:r>
              <a:rPr lang="zh-CN" altLang="en-US" sz="2300" dirty="0"/>
              <a:t>“随意殴打”虽然都是出于殴打之直接故意，但对于殴打的伤害后果及程度认知有时并不是很明确，很难一概而论，也不宜一概而论。有时只知道殴打会致对方疼痛，但是否会致伤，不太确定。如一般的身体推撞、轻微的拳打脚踢、搧打脸庞等。有时知道会致对方疼痛，还会致伤，但不太确定是否会致残。如用力推撞、使劲拳打脚踢非要害部位，用石块等物件砸扔非要害部位等。有时知道不仅会致疼致伤，还会致残，甚至可能致命。如准备刀具等锋利器具实施或参与殴打，对包括要害部位地实施击打等。上述这些情形都有可能在“随意殴打”型寻衅滋事犯罪案件中出现。这种情形对殴打危害后果的“可能”情形是各不相同的，但是，</a:t>
            </a:r>
            <a:r>
              <a:rPr lang="zh-CN" altLang="en-US" sz="2300" b="1" dirty="0">
                <a:solidFill>
                  <a:schemeClr val="tx2"/>
                </a:solidFill>
              </a:rPr>
              <a:t>对“殴打会致人疼痛”的认知是一致的，是其中的“最低”共同点。</a:t>
            </a:r>
            <a:r>
              <a:rPr lang="zh-CN" altLang="en-US" sz="2300" dirty="0"/>
              <a:t>即，所有“随意殴打”行为人对“其殴打会致人疼痛”是明知的。如果主观上对致人疼痛不存在明知或应知，则不属于“殴打”。</a:t>
            </a:r>
            <a:r>
              <a:rPr lang="zh-CN" altLang="en-US" sz="2300" b="1" dirty="0">
                <a:solidFill>
                  <a:schemeClr val="tx2"/>
                </a:solidFill>
              </a:rPr>
              <a:t>如按摩理疗中拍打身体、游戏中的身体碰撞等。</a:t>
            </a:r>
            <a:endParaRPr lang="en-US" altLang="zh-CN" sz="2300" b="1" dirty="0">
              <a:solidFill>
                <a:schemeClr val="tx2"/>
              </a:solidFill>
            </a:endParaRPr>
          </a:p>
        </p:txBody>
      </p:sp>
    </p:spTree>
  </p:cSld>
  <p:clrMapOvr>
    <a:masterClrMapping/>
  </p:clrMapOvr>
  <p:transition spd="slow">
    <p:randomBar dir="ver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4211"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2400" dirty="0"/>
          </a:p>
          <a:p>
            <a:pPr>
              <a:buNone/>
            </a:pPr>
            <a:r>
              <a:rPr lang="zh-CN" altLang="zh-CN" sz="2500" dirty="0"/>
              <a:t>“</a:t>
            </a:r>
            <a:r>
              <a:rPr lang="zh-CN" altLang="en-US" sz="2500" dirty="0"/>
              <a:t>随意殴打”除了明知殴打会致人疼痛外，还可以包括：</a:t>
            </a:r>
            <a:endParaRPr lang="en-US" altLang="zh-CN" sz="2500" dirty="0"/>
          </a:p>
          <a:p>
            <a:pPr>
              <a:buNone/>
            </a:pPr>
            <a:r>
              <a:rPr lang="zh-CN" altLang="en-US" sz="2500" dirty="0"/>
              <a:t>（</a:t>
            </a:r>
            <a:r>
              <a:rPr lang="en-US" altLang="zh-CN" sz="2500" dirty="0"/>
              <a:t>1</a:t>
            </a:r>
            <a:r>
              <a:rPr lang="zh-CN" altLang="en-US" sz="2500" dirty="0"/>
              <a:t>）殴打会致伤或可能致伤。这里的“致伤”应该是相对致疼与致残而言的。因为，对于普通大众而言，伤害程度一般都停留于致疼、致伤、致残、致命几个概括性程度。致于是轻伤，还是重伤，是轻伤几级，还是重伤几级，很难、也没有必要在行为时有明确认识；</a:t>
            </a:r>
            <a:endParaRPr lang="en-US" altLang="zh-CN" sz="2500" dirty="0"/>
          </a:p>
          <a:p>
            <a:pPr>
              <a:buNone/>
            </a:pPr>
            <a:r>
              <a:rPr lang="zh-CN" altLang="en-US" sz="2500" dirty="0"/>
              <a:t>（</a:t>
            </a:r>
            <a:r>
              <a:rPr lang="en-US" altLang="zh-CN" sz="2500" dirty="0"/>
              <a:t>2</a:t>
            </a:r>
            <a:r>
              <a:rPr lang="zh-CN" altLang="en-US" sz="2500" dirty="0"/>
              <a:t>）殴打可能会致残。这里不包括“肯定会致残”。如果行为人明知其殴打行为肯定会致残，仍实施殴打，则已超出了“随意殴打”之“随意”范畴，属于“故意伤害”之“刻意”范畴；</a:t>
            </a:r>
            <a:endParaRPr lang="en-US" altLang="zh-CN" sz="2500" dirty="0"/>
          </a:p>
          <a:p>
            <a:pPr>
              <a:buNone/>
            </a:pPr>
            <a:r>
              <a:rPr lang="zh-CN" altLang="en-US" sz="2500" dirty="0"/>
              <a:t>（</a:t>
            </a:r>
            <a:r>
              <a:rPr lang="en-US" altLang="zh-CN" sz="2500" dirty="0"/>
              <a:t>3</a:t>
            </a:r>
            <a:r>
              <a:rPr lang="zh-CN" altLang="en-US" sz="2500" dirty="0"/>
              <a:t>）殴打可能会致命。这里不包括“肯定会致命”。如果行为人明知其殴打行为肯定会致命，仍实施殴打，则已超出了“随意殴打”之“随意”范畴，属于“故意杀人”之“刻意”范畴。</a:t>
            </a:r>
            <a:endParaRPr lang="en-US" altLang="zh-CN" sz="2500" b="1" dirty="0">
              <a:solidFill>
                <a:schemeClr val="tx2"/>
              </a:solidFill>
            </a:endParaRPr>
          </a:p>
        </p:txBody>
      </p:sp>
    </p:spTree>
  </p:cSld>
  <p:clrMapOvr>
    <a:masterClrMapping/>
  </p:clrMapOvr>
  <p:transition spd="slow">
    <p:randomBar dir="vert"/>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5235"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2400" b="1" dirty="0"/>
          </a:p>
          <a:p>
            <a:pPr>
              <a:buNone/>
            </a:pPr>
            <a:r>
              <a:rPr lang="en-US" altLang="zh-CN" sz="2400" b="1"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2</a:t>
            </a:r>
            <a:r>
              <a:rPr lang="zh-CN" altLang="en-US" sz="2400" b="1" dirty="0"/>
              <a:t>－</a:t>
            </a:r>
            <a:r>
              <a:rPr lang="en-US" altLang="zh-CN" sz="2400" b="1" dirty="0"/>
              <a:t>1</a:t>
            </a:r>
            <a:r>
              <a:rPr lang="zh-CN" altLang="zh-CN" sz="2400" b="1" dirty="0"/>
              <a:t>】</a:t>
            </a:r>
            <a:r>
              <a:rPr lang="zh-CN" altLang="en-US" sz="2400" b="1" dirty="0">
                <a:solidFill>
                  <a:schemeClr val="tx2"/>
                </a:solidFill>
              </a:rPr>
              <a:t>某日</a:t>
            </a:r>
            <a:r>
              <a:rPr lang="en-US" altLang="zh-CN" sz="2400" b="1" dirty="0">
                <a:solidFill>
                  <a:schemeClr val="tx2"/>
                </a:solidFill>
              </a:rPr>
              <a:t>20</a:t>
            </a:r>
            <a:r>
              <a:rPr lang="zh-CN" altLang="en-US" sz="2400" b="1" dirty="0">
                <a:solidFill>
                  <a:schemeClr val="tx2"/>
                </a:solidFill>
              </a:rPr>
              <a:t>时许，被告人陈某在得知友人褚某（另案处理）在天津市某饭店被人殴打后，纠集被告人郝某等人，并伙同褚某等</a:t>
            </a:r>
            <a:r>
              <a:rPr lang="en-US" altLang="zh-CN" sz="2400" b="1" dirty="0">
                <a:solidFill>
                  <a:schemeClr val="tx2"/>
                </a:solidFill>
              </a:rPr>
              <a:t>10</a:t>
            </a:r>
            <a:r>
              <a:rPr lang="zh-CN" altLang="en-US" sz="2400" b="1" dirty="0">
                <a:solidFill>
                  <a:schemeClr val="tx2"/>
                </a:solidFill>
              </a:rPr>
              <a:t>人（均另案处理），持猎枪到上述饭店内查找报复对象过程中，无故辱骂并禁止在此用餐的顾客纪某离开饭店。遭纪某拒绝后，对纪某实施殴打，并开枪击中纪某双腿，后逃离现场。经鉴定，纪某腿部受轻伤。公诉机关指控陈某、郝某构成寻衅滋事罪，法院认定其二人纠集多人持枪斗殴，在寻找斗殴对象过程中，无故殴打他人，并开枪击伤他人腿部，致人轻伤，其行为已构成聚众斗殴罪，均判处有期徒刑五年。</a:t>
            </a:r>
            <a:endParaRPr lang="en-US" altLang="zh-CN" sz="2400" b="1" dirty="0">
              <a:solidFill>
                <a:schemeClr val="tx2"/>
              </a:solidFill>
            </a:endParaRPr>
          </a:p>
          <a:p>
            <a:pPr>
              <a:buNone/>
            </a:pPr>
            <a:r>
              <a:rPr lang="en-US" altLang="zh-CN" sz="2400" dirty="0"/>
              <a:t>          </a:t>
            </a:r>
            <a:r>
              <a:rPr lang="zh-CN" altLang="en-US" sz="2400" dirty="0"/>
              <a:t>本案中，被告人陈某为友人报仇出气，纠集多人，并特意准备猎枪，说明其对被害人的伤害是有预谋、有准备，明确致伤甚至致残的故意。虽然有随意殴打他人的行为，但其殴打之行为并未致伤，而真正致伤是其枪击行为。主观超出了随意的范围，客观都超出了“殴打”的范围。对其整体行为应评价为故意伤害。</a:t>
            </a:r>
            <a:endParaRPr lang="en-US" altLang="zh-CN" sz="2400" b="1" dirty="0">
              <a:solidFill>
                <a:schemeClr val="tx2"/>
              </a:solidFill>
            </a:endParaRPr>
          </a:p>
          <a:p>
            <a:pPr>
              <a:buNone/>
            </a:pPr>
            <a:r>
              <a:rPr lang="en-US" altLang="zh-CN" sz="2400" dirty="0"/>
              <a:t>             </a:t>
            </a:r>
            <a:endParaRPr lang="en-US" altLang="zh-CN" sz="2400" dirty="0"/>
          </a:p>
        </p:txBody>
      </p:sp>
    </p:spTree>
  </p:cSld>
  <p:clrMapOvr>
    <a:masterClrMapping/>
  </p:clrMapOvr>
  <p:transition spd="slow">
    <p:randomBar dir="ver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6259" name="内容占位符 2"/>
          <p:cNvSpPr>
            <a:spLocks noGrp="1"/>
          </p:cNvSpPr>
          <p:nvPr>
            <p:ph idx="1"/>
          </p:nvPr>
        </p:nvSpPr>
        <p:spPr>
          <a:xfrm>
            <a:off x="142875" y="357188"/>
            <a:ext cx="8786813" cy="6215062"/>
          </a:xfrm>
          <a:ln/>
        </p:spPr>
        <p:txBody>
          <a:bodyPr vert="horz" wrap="square" lIns="91440" tIns="45720" rIns="91440" bIns="45720" anchor="t"/>
          <a:p>
            <a:pPr>
              <a:buNone/>
            </a:pPr>
            <a:endParaRPr lang="en-US" altLang="zh-CN" sz="2400" b="1" dirty="0"/>
          </a:p>
          <a:p>
            <a:pPr>
              <a:buNone/>
            </a:pPr>
            <a:r>
              <a:rPr lang="en-US" altLang="zh-CN" sz="2400" b="1" dirty="0"/>
              <a:t>     </a:t>
            </a:r>
            <a:endParaRPr lang="en-US" altLang="zh-CN" sz="2400" b="1" dirty="0"/>
          </a:p>
          <a:p>
            <a:pPr>
              <a:buNone/>
            </a:pPr>
            <a:endParaRPr lang="en-US" altLang="zh-CN" sz="2400" b="1" dirty="0"/>
          </a:p>
          <a:p>
            <a:pPr>
              <a:buNone/>
            </a:pPr>
            <a:r>
              <a:rPr lang="zh-CN" altLang="zh-CN" sz="2400" dirty="0"/>
              <a:t>“</a:t>
            </a:r>
            <a:r>
              <a:rPr lang="zh-CN" altLang="en-US" sz="2400" dirty="0"/>
              <a:t>随意殴打”的行为人对“殴打”的认知内容，只要达到“明知会致人疼痛”即可，</a:t>
            </a:r>
            <a:r>
              <a:rPr lang="zh-CN" altLang="en-US" sz="2400" b="1" dirty="0">
                <a:solidFill>
                  <a:schemeClr val="tx2"/>
                </a:solidFill>
              </a:rPr>
              <a:t>无须达到“明知会致人伤害”之程度</a:t>
            </a:r>
            <a:r>
              <a:rPr lang="zh-CN" altLang="en-US" sz="2400" dirty="0"/>
              <a:t>。“不知或没想到殴打会致人伤害”不能成为不构成寻衅滋事罪之有效抗辩理由。但是，</a:t>
            </a:r>
            <a:r>
              <a:rPr lang="zh-CN" altLang="en-US" sz="2400" b="1" dirty="0">
                <a:solidFill>
                  <a:schemeClr val="tx2"/>
                </a:solidFill>
              </a:rPr>
              <a:t>“随意殴打”的认知内容不包括“明知会致残或致死”。</a:t>
            </a:r>
            <a:r>
              <a:rPr lang="zh-CN" altLang="en-US" sz="2400" dirty="0"/>
              <a:t>明知殴打会致人死残，仍实施殴打的，不属于寻衅滋事罪中的“随意殴打”行为类型。</a:t>
            </a:r>
            <a:endParaRPr lang="en-US" altLang="zh-CN" sz="2400" dirty="0"/>
          </a:p>
        </p:txBody>
      </p:sp>
    </p:spTree>
  </p:cSld>
  <p:clrMapOvr>
    <a:masterClrMapping/>
  </p:clrMapOvr>
  <p:transition spd="slow">
    <p:randomBar dir="ver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7283"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400" b="1" dirty="0"/>
              <a:t>2.</a:t>
            </a:r>
            <a:r>
              <a:rPr lang="zh-CN" altLang="zh-CN" sz="2400" dirty="0"/>
              <a:t> “</a:t>
            </a:r>
            <a:r>
              <a:rPr lang="zh-CN" altLang="en-US" sz="2400" dirty="0"/>
              <a:t>殴打”之意志内容</a:t>
            </a:r>
            <a:endParaRPr lang="en-US" altLang="zh-CN" sz="2400" dirty="0"/>
          </a:p>
          <a:p>
            <a:pPr>
              <a:buNone/>
            </a:pPr>
            <a:r>
              <a:rPr lang="en-US" altLang="zh-CN" sz="2400" b="1" dirty="0"/>
              <a:t>          </a:t>
            </a:r>
            <a:r>
              <a:rPr lang="zh-CN" altLang="en-US" sz="2400" dirty="0"/>
              <a:t>“随意殴打”中的“殴打”与其他伤害行为除了在认知内容上存在差别，更关键是在意志控制内容和程度上也会有所不同。特别是对已认知的各种不同伤害后果，是追求还是放任，以及追求与放任的程度上，不仅“殴打”与“伤害”会有所区别，而且不同的“随意殴打”情形之间也会各不相同。</a:t>
            </a:r>
            <a:endParaRPr lang="en-US" altLang="zh-CN" sz="2400" dirty="0"/>
          </a:p>
          <a:p>
            <a:pPr>
              <a:buNone/>
            </a:pPr>
            <a:r>
              <a:rPr lang="en-US" altLang="zh-CN" sz="2400" b="1" dirty="0"/>
              <a:t>               </a:t>
            </a:r>
            <a:r>
              <a:rPr lang="zh-CN" altLang="en-US" sz="2400" dirty="0"/>
              <a:t>在“致人疼痛”这一层级。</a:t>
            </a:r>
            <a:endParaRPr lang="en-US" altLang="zh-CN" sz="2400" dirty="0"/>
          </a:p>
          <a:p>
            <a:pPr>
              <a:buNone/>
            </a:pPr>
            <a:r>
              <a:rPr lang="en-US" altLang="zh-CN" sz="2400" dirty="0"/>
              <a:t>               </a:t>
            </a:r>
            <a:r>
              <a:rPr lang="zh-CN" altLang="en-US" sz="2400" dirty="0"/>
              <a:t>殴打首先必须是为了致疼。如果不是为了致疼，而是为了游戏、比赛、健身等正当目的，则不属于“殴打”。</a:t>
            </a:r>
            <a:endParaRPr lang="en-US" altLang="zh-CN" sz="2400" dirty="0"/>
          </a:p>
          <a:p>
            <a:pPr>
              <a:buNone/>
            </a:pPr>
            <a:r>
              <a:rPr lang="en-US" altLang="zh-CN" sz="2400" dirty="0"/>
              <a:t>            </a:t>
            </a:r>
            <a:r>
              <a:rPr lang="zh-CN" altLang="en-US" sz="2400" dirty="0"/>
              <a:t>例如，</a:t>
            </a:r>
            <a:r>
              <a:rPr lang="en-US" altLang="zh-CN" sz="2400" dirty="0">
                <a:solidFill>
                  <a:schemeClr val="tx2"/>
                </a:solidFill>
              </a:rPr>
              <a:t>A</a:t>
            </a:r>
            <a:r>
              <a:rPr lang="zh-CN" altLang="en-US" sz="2400" dirty="0">
                <a:solidFill>
                  <a:schemeClr val="tx2"/>
                </a:solidFill>
              </a:rPr>
              <a:t>作为某饭店老板，</a:t>
            </a:r>
            <a:r>
              <a:rPr lang="en-US" altLang="zh-CN" sz="2400" dirty="0">
                <a:solidFill>
                  <a:schemeClr val="tx2"/>
                </a:solidFill>
              </a:rPr>
              <a:t>B</a:t>
            </a:r>
            <a:r>
              <a:rPr lang="zh-CN" altLang="en-US" sz="2400" dirty="0">
                <a:solidFill>
                  <a:schemeClr val="tx2"/>
                </a:solidFill>
              </a:rPr>
              <a:t>酒后在其饭店内滋事，</a:t>
            </a:r>
            <a:r>
              <a:rPr lang="en-US" altLang="zh-CN" sz="2400" dirty="0">
                <a:solidFill>
                  <a:schemeClr val="tx2"/>
                </a:solidFill>
              </a:rPr>
              <a:t>A</a:t>
            </a:r>
            <a:r>
              <a:rPr lang="zh-CN" altLang="en-US" sz="2400" dirty="0">
                <a:solidFill>
                  <a:schemeClr val="tx2"/>
                </a:solidFill>
              </a:rPr>
              <a:t>为防止</a:t>
            </a:r>
            <a:r>
              <a:rPr lang="en-US" altLang="zh-CN" sz="2400" dirty="0">
                <a:solidFill>
                  <a:schemeClr val="tx2"/>
                </a:solidFill>
              </a:rPr>
              <a:t>B</a:t>
            </a:r>
            <a:r>
              <a:rPr lang="zh-CN" altLang="en-US" sz="2400" dirty="0">
                <a:solidFill>
                  <a:schemeClr val="tx2"/>
                </a:solidFill>
              </a:rPr>
              <a:t>对其饭店进行破坏，以打烊为由将</a:t>
            </a:r>
            <a:r>
              <a:rPr lang="en-US" altLang="zh-CN" sz="2400" dirty="0">
                <a:solidFill>
                  <a:schemeClr val="tx2"/>
                </a:solidFill>
              </a:rPr>
              <a:t>B</a:t>
            </a:r>
            <a:r>
              <a:rPr lang="zh-CN" altLang="en-US" sz="2400" dirty="0">
                <a:solidFill>
                  <a:schemeClr val="tx2"/>
                </a:solidFill>
              </a:rPr>
              <a:t>逐出酒店，</a:t>
            </a:r>
            <a:r>
              <a:rPr lang="en-US" altLang="zh-CN" sz="2400" dirty="0">
                <a:solidFill>
                  <a:schemeClr val="tx2"/>
                </a:solidFill>
              </a:rPr>
              <a:t>B</a:t>
            </a:r>
            <a:r>
              <a:rPr lang="zh-CN" altLang="en-US" sz="2400" dirty="0">
                <a:solidFill>
                  <a:schemeClr val="tx2"/>
                </a:solidFill>
              </a:rPr>
              <a:t>执意不离开，</a:t>
            </a:r>
            <a:r>
              <a:rPr lang="en-US" altLang="zh-CN" sz="2400" dirty="0">
                <a:solidFill>
                  <a:schemeClr val="tx2"/>
                </a:solidFill>
              </a:rPr>
              <a:t>A</a:t>
            </a:r>
            <a:r>
              <a:rPr lang="zh-CN" altLang="en-US" sz="2400" dirty="0">
                <a:solidFill>
                  <a:schemeClr val="tx2"/>
                </a:solidFill>
              </a:rPr>
              <a:t>遂将</a:t>
            </a:r>
            <a:r>
              <a:rPr lang="en-US" altLang="zh-CN" sz="2400" dirty="0">
                <a:solidFill>
                  <a:schemeClr val="tx2"/>
                </a:solidFill>
              </a:rPr>
              <a:t>B</a:t>
            </a:r>
            <a:r>
              <a:rPr lang="zh-CN" altLang="en-US" sz="2400" dirty="0">
                <a:solidFill>
                  <a:schemeClr val="tx2"/>
                </a:solidFill>
              </a:rPr>
              <a:t>推出饭店门口，并将饭店门关上，因</a:t>
            </a:r>
            <a:r>
              <a:rPr lang="en-US" altLang="zh-CN" sz="2400" dirty="0">
                <a:solidFill>
                  <a:schemeClr val="tx2"/>
                </a:solidFill>
              </a:rPr>
              <a:t>A</a:t>
            </a:r>
            <a:r>
              <a:rPr lang="zh-CN" altLang="en-US" sz="2400" dirty="0">
                <a:solidFill>
                  <a:schemeClr val="tx2"/>
                </a:solidFill>
              </a:rPr>
              <a:t>推力过大，</a:t>
            </a:r>
            <a:r>
              <a:rPr lang="en-US" altLang="zh-CN" sz="2400" dirty="0">
                <a:solidFill>
                  <a:schemeClr val="tx2"/>
                </a:solidFill>
              </a:rPr>
              <a:t>B</a:t>
            </a:r>
            <a:r>
              <a:rPr lang="zh-CN" altLang="en-US" sz="2400" dirty="0">
                <a:solidFill>
                  <a:schemeClr val="tx2"/>
                </a:solidFill>
              </a:rPr>
              <a:t>被推至饭店门口台阶未站稳而摔下台阶，摔成轻伤。则在该案件中，</a:t>
            </a:r>
            <a:r>
              <a:rPr lang="en-US" altLang="zh-CN" sz="2400" dirty="0">
                <a:solidFill>
                  <a:schemeClr val="tx2"/>
                </a:solidFill>
              </a:rPr>
              <a:t>A</a:t>
            </a:r>
            <a:r>
              <a:rPr lang="zh-CN" altLang="en-US" sz="2400" dirty="0">
                <a:solidFill>
                  <a:schemeClr val="tx2"/>
                </a:solidFill>
              </a:rPr>
              <a:t>推</a:t>
            </a:r>
            <a:r>
              <a:rPr lang="en-US" altLang="zh-CN" sz="2400" dirty="0">
                <a:solidFill>
                  <a:schemeClr val="tx2"/>
                </a:solidFill>
              </a:rPr>
              <a:t>B</a:t>
            </a:r>
            <a:r>
              <a:rPr lang="zh-CN" altLang="en-US" sz="2400" dirty="0">
                <a:solidFill>
                  <a:schemeClr val="tx2"/>
                </a:solidFill>
              </a:rPr>
              <a:t>的行为虽然也有推撞之行为，但只是为了排除妨害或滋扰，并无致他人疼痛或伤害之故意，不应视为“殴打”。</a:t>
            </a:r>
            <a:endParaRPr lang="en-US" altLang="zh-CN" sz="2400" b="1" dirty="0">
              <a:solidFill>
                <a:schemeClr val="tx2"/>
              </a:solidFill>
            </a:endParaRPr>
          </a:p>
        </p:txBody>
      </p:sp>
    </p:spTree>
  </p:cSld>
  <p:clrMapOvr>
    <a:masterClrMapping/>
  </p:clrMapOvr>
  <p:transition spd="slow">
    <p:randomBar dir="ver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8307" name="内容占位符 2"/>
          <p:cNvSpPr>
            <a:spLocks noGrp="1"/>
          </p:cNvSpPr>
          <p:nvPr>
            <p:ph idx="1"/>
          </p:nvPr>
        </p:nvSpPr>
        <p:spPr>
          <a:xfrm>
            <a:off x="142875" y="357188"/>
            <a:ext cx="8786813" cy="6215062"/>
          </a:xfrm>
          <a:ln/>
        </p:spPr>
        <p:txBody>
          <a:bodyPr vert="horz" wrap="square" lIns="91440" tIns="45720" rIns="91440" bIns="45720" anchor="t"/>
          <a:p>
            <a:pPr>
              <a:buNone/>
            </a:pPr>
            <a:r>
              <a:rPr lang="en-US" altLang="zh-CN" sz="2400" b="1" dirty="0">
                <a:solidFill>
                  <a:schemeClr val="tx2"/>
                </a:solidFill>
              </a:rPr>
              <a:t>    </a:t>
            </a:r>
            <a:endParaRPr lang="en-US" altLang="zh-CN" sz="2400" b="1" dirty="0">
              <a:solidFill>
                <a:schemeClr val="tx2"/>
              </a:solidFill>
            </a:endParaRPr>
          </a:p>
          <a:p>
            <a:pPr>
              <a:buNone/>
            </a:pPr>
            <a:endParaRPr lang="en-US" altLang="zh-CN" sz="2400" b="1" dirty="0">
              <a:solidFill>
                <a:schemeClr val="tx2"/>
              </a:solidFill>
            </a:endParaRPr>
          </a:p>
          <a:p>
            <a:pPr>
              <a:buNone/>
            </a:pPr>
            <a:r>
              <a:rPr lang="en-US" altLang="zh-CN" sz="2400" b="1" dirty="0">
                <a:solidFill>
                  <a:schemeClr val="tx2"/>
                </a:solidFill>
              </a:rPr>
              <a:t>            </a:t>
            </a:r>
            <a:r>
              <a:rPr lang="zh-CN" altLang="zh-CN" sz="2400" dirty="0"/>
              <a:t>“</a:t>
            </a:r>
            <a:r>
              <a:rPr lang="zh-CN" altLang="en-US" sz="2400" dirty="0"/>
              <a:t>殴打”致人疼痛必须是基于直接故意，即希望或积极追求他人身体疼痛的结果发生。单纯地放任他人疼痛的间接故意，在随意殴打中是不存在的。但有些随意殴打仅仅就是以致人疼痛为限，不希望或不想发生更严重的后果，这在寻衅滋事中是有可能的。</a:t>
            </a:r>
            <a:endParaRPr lang="en-US" altLang="zh-CN" sz="2400" dirty="0"/>
          </a:p>
          <a:p>
            <a:pPr>
              <a:buNone/>
            </a:pPr>
            <a:r>
              <a:rPr lang="en-US" altLang="zh-CN" sz="2400" dirty="0"/>
              <a:t>               </a:t>
            </a:r>
            <a:r>
              <a:rPr lang="zh-CN" altLang="en-US" sz="2400" dirty="0"/>
              <a:t>如，</a:t>
            </a:r>
            <a:r>
              <a:rPr lang="zh-CN" altLang="en-US" sz="2400" b="1" dirty="0">
                <a:solidFill>
                  <a:schemeClr val="tx2"/>
                </a:solidFill>
              </a:rPr>
              <a:t>有些案件的行为人只是为了制造影响或施加压力，或仅仅为了寻乐显威，伤害人身不是其真正目的，则有可能在殴打程度上有所控制，把更多力气或心思用在事件对社会秩序的破坏或影响上。</a:t>
            </a:r>
            <a:endParaRPr lang="en-US" altLang="zh-CN" sz="2400" b="1" dirty="0">
              <a:solidFill>
                <a:schemeClr val="tx2"/>
              </a:solidFill>
            </a:endParaRPr>
          </a:p>
          <a:p>
            <a:pPr>
              <a:buNone/>
            </a:pPr>
            <a:r>
              <a:rPr lang="en-US" altLang="zh-CN" sz="2400" dirty="0"/>
              <a:t>               </a:t>
            </a:r>
            <a:r>
              <a:rPr lang="zh-CN" altLang="en-US" sz="2400" dirty="0"/>
              <a:t>而“故意伤害”则不仅限于追求致人疼痛这一层级，必须以“致伤”作为最低追求层级。</a:t>
            </a:r>
            <a:endParaRPr lang="en-US" altLang="zh-CN" sz="2400" b="1" dirty="0">
              <a:solidFill>
                <a:schemeClr val="tx2"/>
              </a:solidFill>
            </a:endParaRPr>
          </a:p>
        </p:txBody>
      </p:sp>
    </p:spTree>
  </p:cSld>
  <p:clrMapOvr>
    <a:masterClrMapping/>
  </p:clrMapOvr>
  <p:transition spd="slow">
    <p:randomBar dir="vert"/>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9933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b="1" dirty="0">
                <a:solidFill>
                  <a:schemeClr val="tx2"/>
                </a:solidFill>
              </a:rPr>
              <a:t>         </a:t>
            </a:r>
            <a:endParaRPr lang="en-US" altLang="zh-CN" sz="2400" b="1" dirty="0">
              <a:solidFill>
                <a:schemeClr val="tx2"/>
              </a:solidFill>
            </a:endParaRPr>
          </a:p>
          <a:p>
            <a:pPr>
              <a:buNone/>
            </a:pPr>
            <a:endParaRPr lang="en-US" altLang="zh-CN" sz="2400" b="1" dirty="0">
              <a:solidFill>
                <a:schemeClr val="tx2"/>
              </a:solidFill>
            </a:endParaRPr>
          </a:p>
          <a:p>
            <a:pPr>
              <a:buNone/>
            </a:pPr>
            <a:endParaRPr lang="en-US" altLang="zh-CN" sz="2400" b="1" dirty="0">
              <a:solidFill>
                <a:schemeClr val="tx2"/>
              </a:solidFill>
            </a:endParaRPr>
          </a:p>
          <a:p>
            <a:pPr>
              <a:buNone/>
            </a:pPr>
            <a:r>
              <a:rPr lang="en-US" altLang="zh-CN" sz="2400" dirty="0"/>
              <a:t>            </a:t>
            </a:r>
            <a:r>
              <a:rPr lang="zh-CN" altLang="zh-CN" sz="2400" dirty="0"/>
              <a:t>“</a:t>
            </a:r>
            <a:r>
              <a:rPr lang="zh-CN" altLang="en-US" sz="2400" dirty="0"/>
              <a:t>随意殴打”行为人均具有追求或希望致人疼痛结果发生的意识共性，但也有可能包含希望致人身体损伤，或放任致人身体损伤、致人残疾、死亡之意志内容。</a:t>
            </a:r>
            <a:endParaRPr lang="en-US" altLang="zh-CN" sz="2400" dirty="0"/>
          </a:p>
          <a:p>
            <a:pPr>
              <a:buNone/>
            </a:pPr>
            <a:endParaRPr lang="en-US" altLang="zh-CN" sz="2400" b="1" dirty="0"/>
          </a:p>
          <a:p>
            <a:pPr>
              <a:buNone/>
            </a:pPr>
            <a:r>
              <a:rPr lang="en-US" altLang="zh-CN" sz="2400" dirty="0"/>
              <a:t>               </a:t>
            </a:r>
            <a:r>
              <a:rPr lang="zh-CN" altLang="en-US" sz="2400" dirty="0"/>
              <a:t>但是，</a:t>
            </a:r>
            <a:r>
              <a:rPr lang="zh-CN" altLang="en-US" sz="2400" b="1" dirty="0">
                <a:solidFill>
                  <a:schemeClr val="tx2"/>
                </a:solidFill>
              </a:rPr>
              <a:t>“明知殴打会发生致人疼痛的结果发生，仍希望或追求这种结果发生”是“随意殴打”行为共有之“故意”</a:t>
            </a:r>
            <a:r>
              <a:rPr lang="zh-CN" altLang="en-US" sz="2400" dirty="0"/>
              <a:t>。</a:t>
            </a:r>
            <a:endParaRPr lang="en-US" altLang="zh-CN" sz="2400" b="1" dirty="0">
              <a:solidFill>
                <a:schemeClr val="tx2"/>
              </a:solidFill>
            </a:endParaRPr>
          </a:p>
        </p:txBody>
      </p:sp>
    </p:spTree>
  </p:cSld>
  <p:clrMapOvr>
    <a:masterClrMapping/>
  </p:clrMapOvr>
  <p:transition spd="slow">
    <p:randomBar dir="ver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0355"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400" dirty="0"/>
          </a:p>
          <a:p>
            <a:pPr>
              <a:buNone/>
            </a:pPr>
            <a:r>
              <a:rPr lang="zh-CN" altLang="en-US" sz="2400" dirty="0"/>
              <a:t>二、“殴打”之行为认定</a:t>
            </a:r>
            <a:endParaRPr lang="en-US" altLang="zh-CN" sz="2400" dirty="0"/>
          </a:p>
          <a:p>
            <a:pPr>
              <a:buNone/>
            </a:pPr>
            <a:r>
              <a:rPr lang="en-US" altLang="zh-CN" sz="2400" b="1" dirty="0"/>
              <a:t>           </a:t>
            </a:r>
            <a:r>
              <a:rPr lang="zh-CN" altLang="en-US" sz="2400" dirty="0"/>
              <a:t>张明楷教授将“殴打”的行为客观特征概括为以下几方面：（</a:t>
            </a:r>
            <a:r>
              <a:rPr lang="en-US" altLang="zh-CN" sz="2400" dirty="0"/>
              <a:t>1</a:t>
            </a:r>
            <a:r>
              <a:rPr lang="zh-CN" altLang="en-US" sz="2400" dirty="0"/>
              <a:t>）</a:t>
            </a:r>
            <a:r>
              <a:rPr lang="zh-CN" altLang="en-US" sz="2400" dirty="0">
                <a:solidFill>
                  <a:schemeClr val="tx2"/>
                </a:solidFill>
              </a:rPr>
              <a:t>使用有形力，不是指使用有形的方法</a:t>
            </a:r>
            <a:r>
              <a:rPr lang="zh-CN" altLang="en-US" sz="2400" dirty="0"/>
              <a:t>。如，让人吃不卫生食品，造成他人胃痛，属于使用有形方法，但不属于有形力，不应评价为“殴打”；（</a:t>
            </a:r>
            <a:r>
              <a:rPr lang="en-US" altLang="zh-CN" sz="2400" dirty="0"/>
              <a:t>2</a:t>
            </a:r>
            <a:r>
              <a:rPr lang="zh-CN" altLang="en-US" sz="2400" dirty="0"/>
              <a:t>）</a:t>
            </a:r>
            <a:r>
              <a:rPr lang="zh-CN" altLang="en-US" sz="2400" dirty="0">
                <a:solidFill>
                  <a:schemeClr val="tx2"/>
                </a:solidFill>
              </a:rPr>
              <a:t>有形力必须是直接针对人的身体实施，</a:t>
            </a:r>
            <a:r>
              <a:rPr lang="zh-CN" altLang="en-US" sz="2400" dirty="0"/>
              <a:t>如果是针对物行使有形力而间接对人身的身体造成物理影响的，不宜认定为“殴打”；（</a:t>
            </a:r>
            <a:r>
              <a:rPr lang="en-US" altLang="zh-CN" sz="2400" dirty="0"/>
              <a:t>3</a:t>
            </a:r>
            <a:r>
              <a:rPr lang="zh-CN" altLang="en-US" sz="2400" dirty="0"/>
              <a:t>）</a:t>
            </a:r>
            <a:r>
              <a:rPr lang="zh-CN" altLang="en-US" sz="2400" dirty="0">
                <a:solidFill>
                  <a:srgbClr val="FF0000"/>
                </a:solidFill>
              </a:rPr>
              <a:t>不以接触他人身体为必要要件，只要是针对他人身体行使有形力即构成“殴打”</a:t>
            </a:r>
            <a:r>
              <a:rPr lang="zh-CN" altLang="en-US" sz="2400" dirty="0"/>
              <a:t>。如，向他人身体挥舞棍棒，即使没有接触到他人身体，也属于“殴打”；（</a:t>
            </a:r>
            <a:r>
              <a:rPr lang="en-US" altLang="zh-CN" sz="2400" dirty="0"/>
              <a:t>4</a:t>
            </a:r>
            <a:r>
              <a:rPr lang="zh-CN" altLang="en-US" sz="2400" dirty="0"/>
              <a:t>）</a:t>
            </a:r>
            <a:r>
              <a:rPr lang="zh-CN" altLang="en-US" sz="2400" dirty="0">
                <a:solidFill>
                  <a:schemeClr val="tx2"/>
                </a:solidFill>
              </a:rPr>
              <a:t>殴打不以造成伤害（轻伤以上）结果为前提</a:t>
            </a:r>
            <a:r>
              <a:rPr lang="zh-CN" altLang="en-US" sz="2400" dirty="0"/>
              <a:t>。因为寻衅滋事具有补充性质，法定刑重于故意伤害，所以造成轻伤后果的当然属于“殴打”，但如果未造成轻伤后果的，也可能成立“随意殴打”型寻衅滋事罪；（</a:t>
            </a:r>
            <a:r>
              <a:rPr lang="en-US" altLang="zh-CN" sz="2400" dirty="0"/>
              <a:t>5</a:t>
            </a:r>
            <a:r>
              <a:rPr lang="zh-CN" altLang="en-US" sz="2400" dirty="0"/>
              <a:t>）</a:t>
            </a:r>
            <a:r>
              <a:rPr lang="zh-CN" altLang="en-US" sz="2400" dirty="0">
                <a:solidFill>
                  <a:srgbClr val="FF0000"/>
                </a:solidFill>
              </a:rPr>
              <a:t>殴打不以具有造成伤害结果的危险性为前提，</a:t>
            </a:r>
            <a:r>
              <a:rPr lang="zh-CN" altLang="en-US" sz="2400" dirty="0"/>
              <a:t>因为殴打行为不是伤害罪的未遂犯。如果一种行为可以造成人的身体痛苦，但不可能造成伤害的，也属于“殴打”；（</a:t>
            </a:r>
            <a:r>
              <a:rPr lang="en-US" altLang="zh-CN" sz="2400" dirty="0"/>
              <a:t>6</a:t>
            </a:r>
            <a:r>
              <a:rPr lang="zh-CN" altLang="en-US" sz="2400" dirty="0"/>
              <a:t>）</a:t>
            </a:r>
            <a:r>
              <a:rPr lang="zh-CN" altLang="en-US" sz="2400" dirty="0">
                <a:solidFill>
                  <a:schemeClr val="tx2"/>
                </a:solidFill>
              </a:rPr>
              <a:t>殴打不以聚众为前提要件</a:t>
            </a:r>
            <a:r>
              <a:rPr lang="zh-CN" altLang="en-US" sz="2400" dirty="0"/>
              <a:t>，但随意聚众斗殴的行为，也符合寻衅滋事罪的犯罪构成。</a:t>
            </a:r>
            <a:endParaRPr lang="en-US" altLang="zh-CN" sz="2400" b="1" dirty="0">
              <a:solidFill>
                <a:schemeClr val="tx2"/>
              </a:solidFill>
            </a:endParaRPr>
          </a:p>
        </p:txBody>
      </p:sp>
    </p:spTree>
  </p:cSld>
  <p:clrMapOvr>
    <a:masterClrMapping/>
  </p:clrMapOvr>
  <p:transition spd="slow">
    <p:randomBar dir="ver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1379"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400" dirty="0"/>
          </a:p>
          <a:p>
            <a:pPr>
              <a:buNone/>
            </a:pPr>
            <a:r>
              <a:rPr lang="en-US" altLang="zh-CN" sz="2400" dirty="0"/>
              <a:t>            </a:t>
            </a:r>
            <a:r>
              <a:rPr lang="zh-CN" altLang="zh-CN" sz="2400" dirty="0"/>
              <a:t>“</a:t>
            </a:r>
            <a:r>
              <a:rPr lang="zh-CN" altLang="en-US" sz="2400" dirty="0"/>
              <a:t>殴打”，应该是指行为人出于致人疼痛之直接故意，利用肢体或工具直接施加于受害人身体且即时发生作用力的击打行为。其客观上必要条件包括：</a:t>
            </a:r>
            <a:endParaRPr lang="en-US" altLang="zh-CN" sz="2400" dirty="0"/>
          </a:p>
          <a:p>
            <a:pPr>
              <a:buNone/>
            </a:pPr>
            <a:r>
              <a:rPr lang="en-US" altLang="zh-CN" sz="2400" dirty="0"/>
              <a:t>             </a:t>
            </a:r>
            <a:r>
              <a:rPr lang="zh-CN" altLang="en-US" sz="2400" dirty="0"/>
              <a:t>（一）动作性质：整体上具有“击打”的动作特征</a:t>
            </a:r>
            <a:endParaRPr lang="en-US" altLang="zh-CN" sz="2400" dirty="0"/>
          </a:p>
          <a:p>
            <a:pPr>
              <a:buNone/>
            </a:pPr>
            <a:r>
              <a:rPr lang="en-US" altLang="zh-CN" sz="2400" dirty="0"/>
              <a:t>               1. </a:t>
            </a:r>
            <a:r>
              <a:rPr lang="zh-CN" altLang="en-US" sz="2400" dirty="0"/>
              <a:t>必须是客观有形的击打行为</a:t>
            </a:r>
            <a:endParaRPr lang="en-US" altLang="zh-CN" sz="2400" dirty="0"/>
          </a:p>
          <a:p>
            <a:pPr>
              <a:buNone/>
            </a:pPr>
            <a:r>
              <a:rPr lang="en-US" altLang="zh-CN" sz="2400" dirty="0"/>
              <a:t>               </a:t>
            </a:r>
            <a:r>
              <a:rPr lang="zh-CN" altLang="en-US" sz="2400" dirty="0"/>
              <a:t>没有客观的击打动作的“冷暴力”不属于殴打；表现有外在的作用力，单纯的意念、诅咒、恐吓、言语威胁等“冷暴力”均不属于击打行为。</a:t>
            </a:r>
            <a:endParaRPr lang="en-US" altLang="zh-CN" sz="2400" dirty="0"/>
          </a:p>
          <a:p>
            <a:pPr>
              <a:buNone/>
            </a:pPr>
            <a:r>
              <a:rPr lang="en-US" altLang="zh-CN" sz="2400" dirty="0"/>
              <a:t>           </a:t>
            </a:r>
            <a:r>
              <a:rPr lang="zh-CN" altLang="zh-CN" sz="2200" b="1" dirty="0"/>
              <a:t>【</a:t>
            </a:r>
            <a:r>
              <a:rPr lang="zh-CN" altLang="en-US" sz="2200" b="1" dirty="0"/>
              <a:t>案例</a:t>
            </a:r>
            <a:r>
              <a:rPr lang="en-US" altLang="zh-CN" sz="2200" b="1" dirty="0"/>
              <a:t>5</a:t>
            </a:r>
            <a:r>
              <a:rPr lang="zh-CN" altLang="en-US" sz="2200" b="1" dirty="0"/>
              <a:t>－</a:t>
            </a:r>
            <a:r>
              <a:rPr lang="en-US" altLang="zh-CN" sz="2200" b="1" dirty="0"/>
              <a:t>2</a:t>
            </a:r>
            <a:r>
              <a:rPr lang="zh-CN" altLang="en-US" sz="2200" b="1" dirty="0"/>
              <a:t>－</a:t>
            </a:r>
            <a:r>
              <a:rPr lang="en-US" altLang="zh-CN" sz="2200" b="1" dirty="0"/>
              <a:t>2</a:t>
            </a:r>
            <a:r>
              <a:rPr lang="zh-CN" altLang="zh-CN" sz="2200" b="1" dirty="0"/>
              <a:t>】</a:t>
            </a:r>
            <a:r>
              <a:rPr lang="zh-CN" altLang="en-US" sz="2200" b="1" dirty="0">
                <a:solidFill>
                  <a:schemeClr val="tx2"/>
                </a:solidFill>
              </a:rPr>
              <a:t>福州市鼓楼区法院受理的一起因寻衅滋事被劳动教养的行政诉讼案件中，行为人林某为了抢占摊位地盘，于</a:t>
            </a:r>
            <a:r>
              <a:rPr lang="en-US" altLang="zh-CN" sz="2200" b="1" dirty="0">
                <a:solidFill>
                  <a:schemeClr val="tx2"/>
                </a:solidFill>
              </a:rPr>
              <a:t>2010</a:t>
            </a:r>
            <a:r>
              <a:rPr lang="zh-CN" altLang="en-US" sz="2200" b="1" dirty="0">
                <a:solidFill>
                  <a:schemeClr val="tx2"/>
                </a:solidFill>
              </a:rPr>
              <a:t>年</a:t>
            </a:r>
            <a:r>
              <a:rPr lang="en-US" altLang="zh-CN" sz="2200" b="1" dirty="0">
                <a:solidFill>
                  <a:schemeClr val="tx2"/>
                </a:solidFill>
              </a:rPr>
              <a:t>7</a:t>
            </a:r>
            <a:r>
              <a:rPr lang="zh-CN" altLang="en-US" sz="2200" b="1" dirty="0">
                <a:solidFill>
                  <a:schemeClr val="tx2"/>
                </a:solidFill>
              </a:rPr>
              <a:t>月召集多人在竞争对手的摊铺前“摆场子”震慑对方，但未实施任何暴力行为，后对方迫于林某阵势退让摊位。福州市劳教委认定林某的行为构成寻衅滋事，给予劳教一年的处罚。</a:t>
            </a:r>
            <a:endParaRPr lang="en-US" altLang="zh-CN" sz="2200" b="1" dirty="0">
              <a:solidFill>
                <a:schemeClr val="tx2"/>
              </a:solidFill>
            </a:endParaRPr>
          </a:p>
          <a:p>
            <a:pPr>
              <a:buNone/>
            </a:pPr>
            <a:r>
              <a:rPr lang="en-US" altLang="zh-CN" sz="2000" dirty="0"/>
              <a:t>            </a:t>
            </a:r>
            <a:r>
              <a:rPr lang="zh-CN" altLang="en-US" sz="2000" dirty="0"/>
              <a:t>对于福州市劳教委认定林某的行为属于寻衅滋事，按照当时的法律是否合理文本暂且不议。但按照现行的寻衅滋事法律规定，这种“摆场子”的冷暴力确实属于一种“恐吓”型寻衅滋事，但绝不属于“随意殴打”型寻衅滋事行为，因为“冷暴力”不具有殴打的行为内容及动作特征。</a:t>
            </a:r>
            <a:endParaRPr lang="en-US" altLang="zh-CN" sz="2000" dirty="0"/>
          </a:p>
          <a:p>
            <a:pPr>
              <a:buNone/>
            </a:pPr>
            <a:r>
              <a:rPr lang="en-US" altLang="zh-CN" sz="2400" dirty="0"/>
              <a:t>               </a:t>
            </a:r>
            <a:endParaRPr lang="en-US" altLang="zh-CN" sz="2400" dirty="0"/>
          </a:p>
        </p:txBody>
      </p:sp>
    </p:spTree>
  </p:cSld>
  <p:clrMapOvr>
    <a:masterClrMapping/>
  </p:clrMapOvr>
  <p:transition spd="slow">
    <p:randomBar dir="vert"/>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2403"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400" dirty="0"/>
          </a:p>
          <a:p>
            <a:pPr>
              <a:buNone/>
            </a:pPr>
            <a:r>
              <a:rPr lang="en-US" altLang="zh-CN" sz="2400" dirty="0"/>
              <a:t>2. </a:t>
            </a:r>
            <a:r>
              <a:rPr lang="zh-CN" altLang="en-US" sz="2400" dirty="0"/>
              <a:t>必须具有击打或撞击的动作特征。</a:t>
            </a:r>
            <a:endParaRPr lang="en-US" altLang="zh-CN" sz="2400" dirty="0"/>
          </a:p>
          <a:p>
            <a:pPr>
              <a:buNone/>
            </a:pPr>
            <a:r>
              <a:rPr lang="en-US" altLang="zh-CN" sz="2400" dirty="0"/>
              <a:t>               </a:t>
            </a:r>
            <a:r>
              <a:rPr lang="zh-CN" altLang="en-US" sz="2400" dirty="0"/>
              <a:t>击打动作一般表现为拳打脚踢，也可以使用器物工具对他人实施击打。“击打”包括击和打，一般表现为捶打、拍打、敲击、攻打、碰撞、撞击等动作特征。</a:t>
            </a:r>
            <a:endParaRPr lang="en-US" altLang="zh-CN" sz="2400" dirty="0"/>
          </a:p>
          <a:p>
            <a:pPr>
              <a:buNone/>
            </a:pPr>
            <a:r>
              <a:rPr lang="en-US" altLang="zh-CN" sz="2400" dirty="0"/>
              <a:t>              </a:t>
            </a:r>
            <a:r>
              <a:rPr lang="zh-CN" altLang="en-US" sz="2400" dirty="0"/>
              <a:t>最常见的就是拳打脚踢，如拳击、掌掴、肘击、蹬踹、踩踏等；或是用棍棒敲打抡击、鞭绳抽打、器物捶击捅戳；或是用器物投掷、扔砸等，都属于典型的“击打”动作，当然应认定为“殴打”。</a:t>
            </a:r>
            <a:endParaRPr lang="en-US" altLang="zh-CN" sz="2400" dirty="0"/>
          </a:p>
          <a:p>
            <a:pPr>
              <a:buNone/>
            </a:pPr>
            <a:r>
              <a:rPr lang="en-US" altLang="zh-CN" sz="2400" dirty="0"/>
              <a:t>                </a:t>
            </a:r>
            <a:r>
              <a:rPr lang="zh-CN" altLang="en-US" sz="2400" dirty="0"/>
              <a:t>但单纯的</a:t>
            </a:r>
            <a:r>
              <a:rPr lang="zh-CN" altLang="en-US" sz="2400" b="1" dirty="0">
                <a:solidFill>
                  <a:schemeClr val="tx2"/>
                </a:solidFill>
              </a:rPr>
              <a:t>枪击、火烧、针扎、泼硫酸、开车碾压、刀锯</a:t>
            </a:r>
            <a:r>
              <a:rPr lang="zh-CN" altLang="en-US" sz="2400" dirty="0"/>
              <a:t>虽然也会致人疼痛、伤害，但都不具备殴打的动作特征，文义上超过了“殴打”之可能含义，不宜纳入“随意殴打”认定。</a:t>
            </a:r>
            <a:endParaRPr lang="en-US" altLang="zh-CN" sz="2400" dirty="0"/>
          </a:p>
          <a:p>
            <a:pPr>
              <a:buNone/>
            </a:pPr>
            <a:r>
              <a:rPr lang="en-US" altLang="zh-CN" sz="24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2</a:t>
            </a:r>
            <a:r>
              <a:rPr lang="zh-CN" altLang="en-US" sz="2400" b="1" dirty="0"/>
              <a:t>－</a:t>
            </a:r>
            <a:r>
              <a:rPr lang="en-US" altLang="zh-CN" sz="2400" b="1" dirty="0"/>
              <a:t>3</a:t>
            </a:r>
            <a:r>
              <a:rPr lang="zh-CN" altLang="zh-CN" sz="2400" b="1" dirty="0"/>
              <a:t>】</a:t>
            </a:r>
            <a:r>
              <a:rPr lang="zh-CN" altLang="en-US" sz="2200" b="1" dirty="0">
                <a:solidFill>
                  <a:schemeClr val="tx2"/>
                </a:solidFill>
              </a:rPr>
              <a:t>某日下午，被告人惠某酒后在某市“弯月儿”理发店理发滋事，在酒精刺激下拎起店内炉子上正在烧水的热水壶，向该店内店员李某、王某头部倒热水，将二人头、脸部烧伤，烧伤总面积为</a:t>
            </a:r>
            <a:r>
              <a:rPr lang="en-US" altLang="zh-CN" sz="2200" b="1" dirty="0">
                <a:solidFill>
                  <a:schemeClr val="tx2"/>
                </a:solidFill>
              </a:rPr>
              <a:t>2%</a:t>
            </a:r>
            <a:r>
              <a:rPr lang="zh-CN" altLang="en-US" sz="2200" b="1" dirty="0">
                <a:solidFill>
                  <a:schemeClr val="tx2"/>
                </a:solidFill>
              </a:rPr>
              <a:t>。法院认为惠某无事生非，寻衅滋事，用热水烫伤他人，其行为构成寻衅滋事罪，判处有期徒刑二年，缓刑二年。</a:t>
            </a:r>
            <a:endParaRPr lang="en-US" altLang="zh-CN" sz="2200" b="1" dirty="0">
              <a:solidFill>
                <a:schemeClr val="tx2"/>
              </a:solidFill>
            </a:endParaRPr>
          </a:p>
        </p:txBody>
      </p:sp>
    </p:spTree>
  </p:cSld>
  <p:clrMapOvr>
    <a:masterClrMapping/>
  </p:clrMapOvr>
  <p:transition spd="slow">
    <p:randomBar dir="ver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342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r>
              <a:rPr lang="zh-CN" altLang="en-US" sz="2400" dirty="0"/>
              <a:t>实践中存在一些并不太典型的行为，如：推拉、抓挠、牙咬、捏拧、摁压、拽摔、撕扯，或投掷、扔砸、刀砍、刀捅、剑刺、用刀剑划抹等不具有明显“敲打撞击”特征的暴力动作，是否能解释为“殴打”呢？我们认为应当区分不同的情况：</a:t>
            </a:r>
            <a:endParaRPr lang="en-US" altLang="zh-CN" sz="2400" dirty="0"/>
          </a:p>
          <a:p>
            <a:pPr>
              <a:buNone/>
            </a:pPr>
            <a:r>
              <a:rPr lang="en-US" altLang="zh-CN" sz="2400" dirty="0"/>
              <a:t>              1</a:t>
            </a:r>
            <a:r>
              <a:rPr lang="zh-CN" altLang="en-US" sz="2400" dirty="0"/>
              <a:t>、当这些行为是伴随或夹杂在拳打脚踢或棍棒敲打抡击的动作之中，则行为整体上仍具有“击打”的特征，一般可以认定为“殴打”。例如：在厮打中抓挠、牙咬、拉拽撕扯、摔扭摁压他人；在殴打中用刀砍、刀刺、刀捅、鞭抽他人；在追打中石块、物件投掷、砸扔他人等，应当都属于“殴打”行为。</a:t>
            </a:r>
            <a:endParaRPr lang="en-US" altLang="zh-CN" sz="2400" dirty="0"/>
          </a:p>
          <a:p>
            <a:pPr>
              <a:buNone/>
            </a:pPr>
            <a:r>
              <a:rPr lang="en-US" altLang="zh-CN" sz="2400" dirty="0"/>
              <a:t>             2</a:t>
            </a:r>
            <a:r>
              <a:rPr lang="zh-CN" altLang="en-US" sz="2400" dirty="0"/>
              <a:t>、当单纯只有一种行为，这种行为本身需要或带有一定撞击力，起到击打之实际效能的，也可以纳入“殴打”范围。如：投掷、扔砸、摔、摁、压等动作，只要不是针对明显致残或致命的特定部位的，都可以视为“殴打”。</a:t>
            </a:r>
            <a:endParaRPr lang="en-US" altLang="zh-CN" sz="2400" dirty="0"/>
          </a:p>
          <a:p>
            <a:pPr>
              <a:buNone/>
            </a:pPr>
            <a:r>
              <a:rPr lang="en-US" altLang="zh-CN" sz="2400" dirty="0"/>
              <a:t>          </a:t>
            </a:r>
            <a:r>
              <a:rPr lang="zh-CN" altLang="en-US" sz="2400" dirty="0"/>
              <a:t>例如，</a:t>
            </a:r>
            <a:r>
              <a:rPr lang="en-US" altLang="zh-CN" sz="2400" b="1" dirty="0">
                <a:solidFill>
                  <a:schemeClr val="tx2"/>
                </a:solidFill>
              </a:rPr>
              <a:t>A</a:t>
            </a:r>
            <a:r>
              <a:rPr lang="zh-CN" altLang="en-US" sz="2400" b="1" dirty="0">
                <a:solidFill>
                  <a:schemeClr val="tx2"/>
                </a:solidFill>
              </a:rPr>
              <a:t>因琐事与</a:t>
            </a:r>
            <a:r>
              <a:rPr lang="en-US" altLang="zh-CN" sz="2400" b="1" dirty="0">
                <a:solidFill>
                  <a:schemeClr val="tx2"/>
                </a:solidFill>
              </a:rPr>
              <a:t>B</a:t>
            </a:r>
            <a:r>
              <a:rPr lang="zh-CN" altLang="en-US" sz="2400" b="1" dirty="0">
                <a:solidFill>
                  <a:schemeClr val="tx2"/>
                </a:solidFill>
              </a:rPr>
              <a:t>起争执，一怒之下，直接拿起桌上的杯子或瓶子砸向对面的</a:t>
            </a:r>
            <a:r>
              <a:rPr lang="en-US" altLang="zh-CN" sz="2400" b="1" dirty="0">
                <a:solidFill>
                  <a:schemeClr val="tx2"/>
                </a:solidFill>
              </a:rPr>
              <a:t>B</a:t>
            </a:r>
            <a:r>
              <a:rPr lang="zh-CN" altLang="en-US" sz="2400" b="1" dirty="0">
                <a:solidFill>
                  <a:schemeClr val="tx2"/>
                </a:solidFill>
              </a:rPr>
              <a:t>身上，致</a:t>
            </a:r>
            <a:r>
              <a:rPr lang="en-US" altLang="zh-CN" sz="2400" b="1" dirty="0">
                <a:solidFill>
                  <a:schemeClr val="tx2"/>
                </a:solidFill>
              </a:rPr>
              <a:t>B</a:t>
            </a:r>
            <a:r>
              <a:rPr lang="zh-CN" altLang="en-US" sz="2400" b="1" dirty="0">
                <a:solidFill>
                  <a:schemeClr val="tx2"/>
                </a:solidFill>
              </a:rPr>
              <a:t>受伤；或直接用一个柔道动作将</a:t>
            </a:r>
            <a:r>
              <a:rPr lang="en-US" altLang="zh-CN" sz="2400" b="1" dirty="0">
                <a:solidFill>
                  <a:schemeClr val="tx2"/>
                </a:solidFill>
              </a:rPr>
              <a:t>B</a:t>
            </a:r>
            <a:r>
              <a:rPr lang="zh-CN" altLang="en-US" sz="2400" b="1" dirty="0">
                <a:solidFill>
                  <a:schemeClr val="tx2"/>
                </a:solidFill>
              </a:rPr>
              <a:t>摔到地上，将</a:t>
            </a:r>
            <a:r>
              <a:rPr lang="en-US" altLang="zh-CN" sz="2400" b="1" dirty="0">
                <a:solidFill>
                  <a:schemeClr val="tx2"/>
                </a:solidFill>
              </a:rPr>
              <a:t>B</a:t>
            </a:r>
            <a:r>
              <a:rPr lang="zh-CN" altLang="en-US" sz="2400" b="1" dirty="0">
                <a:solidFill>
                  <a:schemeClr val="tx2"/>
                </a:solidFill>
              </a:rPr>
              <a:t>摔伤；或直接将</a:t>
            </a:r>
            <a:r>
              <a:rPr lang="en-US" altLang="zh-CN" sz="2400" b="1" dirty="0">
                <a:solidFill>
                  <a:schemeClr val="tx2"/>
                </a:solidFill>
              </a:rPr>
              <a:t>B</a:t>
            </a:r>
            <a:r>
              <a:rPr lang="zh-CN" altLang="en-US" sz="2400" b="1" dirty="0">
                <a:solidFill>
                  <a:schemeClr val="tx2"/>
                </a:solidFill>
              </a:rPr>
              <a:t>头部摁撞到墙壁或桌上，致</a:t>
            </a:r>
            <a:r>
              <a:rPr lang="en-US" altLang="zh-CN" sz="2400" b="1" dirty="0">
                <a:solidFill>
                  <a:schemeClr val="tx2"/>
                </a:solidFill>
              </a:rPr>
              <a:t>B</a:t>
            </a:r>
            <a:r>
              <a:rPr lang="zh-CN" altLang="en-US" sz="2400" b="1" dirty="0">
                <a:solidFill>
                  <a:schemeClr val="tx2"/>
                </a:solidFill>
              </a:rPr>
              <a:t>头部受伤；或直接将</a:t>
            </a:r>
            <a:r>
              <a:rPr lang="en-US" altLang="zh-CN" sz="2400" b="1" dirty="0">
                <a:solidFill>
                  <a:schemeClr val="tx2"/>
                </a:solidFill>
              </a:rPr>
              <a:t>B</a:t>
            </a:r>
            <a:r>
              <a:rPr lang="zh-CN" altLang="en-US" sz="2400" b="1" dirty="0">
                <a:solidFill>
                  <a:schemeClr val="tx2"/>
                </a:solidFill>
              </a:rPr>
              <a:t>重压在地上，将</a:t>
            </a:r>
            <a:r>
              <a:rPr lang="en-US" altLang="zh-CN" sz="2400" b="1" dirty="0">
                <a:solidFill>
                  <a:schemeClr val="tx2"/>
                </a:solidFill>
              </a:rPr>
              <a:t>B</a:t>
            </a:r>
            <a:r>
              <a:rPr lang="zh-CN" altLang="en-US" sz="2400" b="1" dirty="0">
                <a:solidFill>
                  <a:schemeClr val="tx2"/>
                </a:solidFill>
              </a:rPr>
              <a:t>压伤等，都没有超出“殴打”之可能含义</a:t>
            </a:r>
            <a:r>
              <a:rPr lang="zh-CN" altLang="en-US" sz="2400" dirty="0"/>
              <a:t>。</a:t>
            </a:r>
            <a:endParaRPr lang="en-US" altLang="zh-CN" sz="2400" dirty="0"/>
          </a:p>
          <a:p>
            <a:pPr>
              <a:buNone/>
            </a:pPr>
            <a:r>
              <a:rPr lang="en-US" altLang="zh-CN" sz="2400" dirty="0"/>
              <a:t>                 </a:t>
            </a:r>
            <a:endParaRPr lang="en-US" altLang="zh-CN" sz="2400" dirty="0"/>
          </a:p>
        </p:txBody>
      </p:sp>
    </p:spTree>
  </p:cSld>
  <p:clrMapOvr>
    <a:masterClrMapping/>
  </p:clrMapOvr>
  <p:transition spd="slow">
    <p:randomBar dir="vert"/>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445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endParaRPr lang="en-US" altLang="zh-CN" sz="2400" dirty="0"/>
          </a:p>
          <a:p>
            <a:r>
              <a:rPr lang="en-US" altLang="zh-CN" sz="24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2</a:t>
            </a:r>
            <a:r>
              <a:rPr lang="zh-CN" altLang="en-US" sz="2400" b="1" dirty="0"/>
              <a:t>－</a:t>
            </a:r>
            <a:r>
              <a:rPr lang="en-US" altLang="zh-CN" sz="2400" b="1" dirty="0"/>
              <a:t>4</a:t>
            </a:r>
            <a:r>
              <a:rPr lang="zh-CN" altLang="zh-CN" sz="2400" b="1" dirty="0"/>
              <a:t>】</a:t>
            </a:r>
            <a:r>
              <a:rPr lang="en-US" altLang="zh-CN" sz="2400" b="1" dirty="0">
                <a:solidFill>
                  <a:schemeClr val="tx2"/>
                </a:solidFill>
              </a:rPr>
              <a:t>2015</a:t>
            </a:r>
            <a:r>
              <a:rPr lang="zh-CN" altLang="en-US" sz="2400" b="1" dirty="0">
                <a:solidFill>
                  <a:schemeClr val="tx2"/>
                </a:solidFill>
              </a:rPr>
              <a:t>年某日</a:t>
            </a:r>
            <a:r>
              <a:rPr lang="en-US" altLang="zh-CN" sz="2400" b="1" dirty="0">
                <a:solidFill>
                  <a:schemeClr val="tx2"/>
                </a:solidFill>
              </a:rPr>
              <a:t>4</a:t>
            </a:r>
            <a:r>
              <a:rPr lang="zh-CN" altLang="en-US" sz="2400" b="1" dirty="0">
                <a:solidFill>
                  <a:schemeClr val="tx2"/>
                </a:solidFill>
              </a:rPr>
              <a:t>时许，被告人王某在北京市某小区院内，酒后闯入被害人陈某（男，</a:t>
            </a:r>
            <a:r>
              <a:rPr lang="en-US" altLang="zh-CN" sz="2400" b="1" dirty="0">
                <a:solidFill>
                  <a:schemeClr val="tx2"/>
                </a:solidFill>
              </a:rPr>
              <a:t>45</a:t>
            </a:r>
            <a:r>
              <a:rPr lang="zh-CN" altLang="en-US" sz="2400" b="1" dirty="0">
                <a:solidFill>
                  <a:schemeClr val="tx2"/>
                </a:solidFill>
              </a:rPr>
              <a:t>岁）家中，被陈某推至院内，后王某将陈某推倒，致陈某撞在院内一辆货车的保险杠上，造成左侧第</a:t>
            </a:r>
            <a:r>
              <a:rPr lang="en-US" altLang="zh-CN" sz="2400" b="1" dirty="0">
                <a:solidFill>
                  <a:schemeClr val="tx2"/>
                </a:solidFill>
              </a:rPr>
              <a:t>6-8</a:t>
            </a:r>
            <a:r>
              <a:rPr lang="zh-CN" altLang="en-US" sz="2400" b="1" dirty="0">
                <a:solidFill>
                  <a:schemeClr val="tx2"/>
                </a:solidFill>
              </a:rPr>
              <a:t>肋骨骨折，左侧血气胸，左肺压缩</a:t>
            </a:r>
            <a:r>
              <a:rPr lang="en-US" altLang="zh-CN" sz="2400" b="1" dirty="0">
                <a:solidFill>
                  <a:schemeClr val="tx2"/>
                </a:solidFill>
              </a:rPr>
              <a:t>50%</a:t>
            </a:r>
            <a:r>
              <a:rPr lang="zh-CN" altLang="en-US" sz="2400" b="1" dirty="0">
                <a:solidFill>
                  <a:schemeClr val="tx2"/>
                </a:solidFill>
              </a:rPr>
              <a:t>，左肺挫裂伤，经鉴定为轻伤一级。被告人王某于当日被民警抓获。法院认定被告人王某随意殴打他人，构成寻衅滋事罪，判处有期徒刑十个月。</a:t>
            </a:r>
            <a:endParaRPr lang="zh-CN" altLang="en-US" sz="2400" b="1" dirty="0">
              <a:solidFill>
                <a:schemeClr val="tx2"/>
              </a:solidFill>
            </a:endParaRPr>
          </a:p>
          <a:p>
            <a:r>
              <a:rPr lang="en-US" altLang="zh-CN" sz="2400" dirty="0"/>
              <a:t>         </a:t>
            </a:r>
            <a:r>
              <a:rPr lang="zh-CN" altLang="en-US" sz="2400" dirty="0"/>
              <a:t>本案中，虽然王某只实施了一个“推”的动作，与拳打脚踢等典型“殴打”动作不同，但该动作同样具有撞击之行为特征，且有击打之实际效能，没有超出殴打之“可能含义”，属于殴打行为。</a:t>
            </a:r>
            <a:endParaRPr lang="zh-CN" altLang="en-US" sz="2400" dirty="0"/>
          </a:p>
          <a:p>
            <a:pPr>
              <a:buNone/>
            </a:pPr>
            <a:r>
              <a:rPr lang="en-US" altLang="zh-CN" sz="2400" dirty="0"/>
              <a:t> </a:t>
            </a:r>
            <a:endParaRPr lang="en-US" altLang="zh-CN" sz="2400" dirty="0"/>
          </a:p>
        </p:txBody>
      </p:sp>
    </p:spTree>
  </p:cSld>
  <p:clrMapOvr>
    <a:masterClrMapping/>
  </p:clrMapOvr>
  <p:transition spd="slow">
    <p:randomBar dir="ver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547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a:t>
            </a:r>
            <a:endParaRPr lang="en-US" altLang="zh-CN" sz="2400" dirty="0"/>
          </a:p>
          <a:p>
            <a:pPr>
              <a:buNone/>
            </a:pPr>
            <a:r>
              <a:rPr lang="en-US" altLang="zh-CN" sz="2400" dirty="0"/>
              <a:t>            3</a:t>
            </a:r>
            <a:r>
              <a:rPr lang="zh-CN" altLang="en-US" sz="2400" dirty="0"/>
              <a:t>、当单纯只有一种行为，这种行为不具有撞击特征，如单纯的牙咬、针刺、辣椒水倒入他人眼睛等，不具有任何撞击动作特征或不需要撞击力的；或者虽然需要一定撞击力，但不具有撞击效能或不依靠撞击力致伤的，都超出了“殴打”之可能含义，不宜认定为“殴打”。</a:t>
            </a:r>
            <a:endParaRPr lang="en-US" altLang="zh-CN" sz="2400" dirty="0"/>
          </a:p>
          <a:p>
            <a:pPr>
              <a:buNone/>
            </a:pPr>
            <a:endParaRPr lang="en-US" altLang="zh-CN" sz="2400" dirty="0"/>
          </a:p>
          <a:p>
            <a:pPr>
              <a:buNone/>
            </a:pPr>
            <a:r>
              <a:rPr lang="en-US" altLang="zh-CN" sz="2400" dirty="0"/>
              <a:t>               </a:t>
            </a:r>
            <a:r>
              <a:rPr lang="zh-CN" altLang="en-US" sz="2400" dirty="0"/>
              <a:t>最常见的就是</a:t>
            </a:r>
            <a:r>
              <a:rPr lang="zh-CN" altLang="en-US" sz="2400" b="1" dirty="0">
                <a:solidFill>
                  <a:schemeClr val="tx2"/>
                </a:solidFill>
              </a:rPr>
              <a:t>直接刀割、刀切肢体或器官，或用刀抹脖子，或直接用刀捅、刺心脏等致命、要害部位，用车碾压他人肢体</a:t>
            </a:r>
            <a:r>
              <a:rPr lang="zh-CN" altLang="en-US" sz="2400" dirty="0"/>
              <a:t>等，都超出了“殴打”的范围，属于“伤害”、“杀害”行为。</a:t>
            </a:r>
            <a:endParaRPr lang="en-US" altLang="zh-CN" sz="2400" dirty="0"/>
          </a:p>
        </p:txBody>
      </p:sp>
    </p:spTree>
  </p:cSld>
  <p:clrMapOvr>
    <a:masterClrMapping/>
  </p:clrMapOvr>
  <p:transition spd="slow">
    <p:randomBar dir="vert"/>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6499"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a:t>
            </a:r>
            <a:r>
              <a:rPr lang="zh-CN" altLang="en-US" sz="2400" dirty="0"/>
              <a:t>（二）动作对象：击打行为直接作用于被害人的身体</a:t>
            </a:r>
            <a:endParaRPr lang="en-US" altLang="zh-CN" sz="2400" dirty="0"/>
          </a:p>
          <a:p>
            <a:pPr>
              <a:buNone/>
            </a:pPr>
            <a:r>
              <a:rPr lang="en-US" altLang="zh-CN" sz="2400" dirty="0"/>
              <a:t>           </a:t>
            </a:r>
            <a:r>
              <a:rPr lang="zh-CN" altLang="en-US" sz="2400" dirty="0"/>
              <a:t>首先，击打的目标必须是被害人，而不是其他目标。</a:t>
            </a:r>
            <a:endParaRPr lang="en-US" altLang="zh-CN" sz="2400" dirty="0"/>
          </a:p>
          <a:p>
            <a:pPr>
              <a:buNone/>
            </a:pPr>
            <a:r>
              <a:rPr lang="en-US" altLang="zh-CN" sz="2400" dirty="0"/>
              <a:t>                  </a:t>
            </a:r>
            <a:r>
              <a:rPr lang="zh-CN" altLang="en-US" sz="2400" dirty="0"/>
              <a:t>要求行为人发力的肢体或传力器物必须直接接触被害人的身体。通过间接作用、途径或没有直接接触被害人身体的行为，不属于“殴打”。如，</a:t>
            </a:r>
            <a:r>
              <a:rPr lang="zh-CN" altLang="en-US" sz="2400" b="1" dirty="0">
                <a:solidFill>
                  <a:schemeClr val="tx2"/>
                </a:solidFill>
              </a:rPr>
              <a:t>开车将被害人撞倒；将悬挂被害人的绳索剪断，使被害人从高空坠落；将被害人倚靠或靠坐的座椅、支架推倒、踢翻，致被害人失重摔伤；击打激怒动物或猛兽，使动物将被害人咬伤、撞伤、踏伤等</a:t>
            </a:r>
            <a:r>
              <a:rPr lang="zh-CN" altLang="en-US" sz="2400" dirty="0"/>
              <a:t>。</a:t>
            </a:r>
            <a:endParaRPr lang="en-US" altLang="zh-CN" sz="2400" dirty="0"/>
          </a:p>
          <a:p>
            <a:pPr>
              <a:buNone/>
            </a:pPr>
            <a:r>
              <a:rPr lang="en-US" altLang="zh-CN" sz="2400" dirty="0"/>
              <a:t>            </a:t>
            </a:r>
            <a:r>
              <a:rPr lang="zh-CN" altLang="en-US" sz="2400" dirty="0"/>
              <a:t>其次，击打的作用力必须直接作用于被害人的身体，且作用力指向完全由行为人掌控。</a:t>
            </a:r>
            <a:endParaRPr lang="en-US" altLang="zh-CN" sz="2400" dirty="0"/>
          </a:p>
          <a:p>
            <a:pPr>
              <a:buNone/>
            </a:pPr>
            <a:r>
              <a:rPr lang="en-US" altLang="zh-CN" sz="2400" dirty="0"/>
              <a:t>                   </a:t>
            </a:r>
            <a:r>
              <a:rPr lang="zh-CN" altLang="en-US" sz="2400" dirty="0"/>
              <a:t>实践中，有些行为属于直接击打还是间接伤害，较难分辨。例如，</a:t>
            </a:r>
            <a:r>
              <a:rPr lang="zh-CN" altLang="en-US" sz="2400" dirty="0">
                <a:solidFill>
                  <a:schemeClr val="tx2"/>
                </a:solidFill>
              </a:rPr>
              <a:t>向墙壁或地面投掷扔砸物件，使物件反弹击中被害人；或用物件将天花板吊灯砸碎，使玻璃飞溅伤害在场人员；往墙壁上扔酒瓶，使玻璃飞溅致在场人员伤害等，是否都属于“殴打”？</a:t>
            </a:r>
            <a:endParaRPr lang="en-US" altLang="zh-CN" sz="2400" dirty="0">
              <a:solidFill>
                <a:schemeClr val="tx2"/>
              </a:solidFill>
            </a:endParaRPr>
          </a:p>
        </p:txBody>
      </p:sp>
    </p:spTree>
  </p:cSld>
  <p:clrMapOvr>
    <a:masterClrMapping/>
  </p:clrMapOvr>
  <p:transition spd="slow">
    <p:randomBar dir="vert"/>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7523"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a:t>
            </a:r>
            <a:endParaRPr lang="en-US" altLang="zh-CN" sz="2400" dirty="0"/>
          </a:p>
          <a:p>
            <a:pPr>
              <a:buNone/>
            </a:pPr>
            <a:r>
              <a:rPr lang="en-US" altLang="zh-CN" sz="2400" dirty="0"/>
              <a:t>              </a:t>
            </a:r>
            <a:r>
              <a:rPr lang="zh-CN" altLang="en-US" sz="2400" dirty="0"/>
              <a:t>本文认为，应当以行为人的作用力指向作为判断标准。</a:t>
            </a:r>
            <a:endParaRPr lang="en-US" altLang="zh-CN" sz="2400" dirty="0"/>
          </a:p>
          <a:p>
            <a:pPr>
              <a:buNone/>
            </a:pPr>
            <a:r>
              <a:rPr lang="en-US" altLang="zh-CN" sz="2400" dirty="0"/>
              <a:t>              </a:t>
            </a:r>
            <a:r>
              <a:rPr lang="zh-CN" altLang="en-US" sz="2400" dirty="0"/>
              <a:t>投掷物件，使物件直接反弹指向被害目标的，实际是通过物件传导作用力，作用力仍全部传导至被害人身上，作用力指向仍由行为人掌控的，与直接投掷、扔砸相当，属于“殴打”。</a:t>
            </a:r>
            <a:endParaRPr lang="en-US" altLang="zh-CN" sz="2400" dirty="0"/>
          </a:p>
          <a:p>
            <a:pPr>
              <a:buNone/>
            </a:pPr>
            <a:r>
              <a:rPr lang="en-US" altLang="zh-CN" sz="2400" dirty="0"/>
              <a:t>              </a:t>
            </a:r>
            <a:r>
              <a:rPr lang="zh-CN" altLang="en-US" sz="2400" dirty="0"/>
              <a:t>扔砸物件，因物件飞溅、散落向不特定方向而致他人受伤的，行为人的作用力终止于物件，作用力指向不由行为人掌控的，属于间接伤害，不属于殴打。如，</a:t>
            </a:r>
            <a:r>
              <a:rPr lang="zh-CN" altLang="en-US" sz="2400" b="1" dirty="0">
                <a:solidFill>
                  <a:schemeClr val="tx2"/>
                </a:solidFill>
              </a:rPr>
              <a:t>向墙上扔酒瓶，酒瓶破碎飞溅致人受伤。</a:t>
            </a:r>
            <a:endParaRPr lang="en-US" altLang="zh-CN" sz="2400" b="1" dirty="0">
              <a:solidFill>
                <a:schemeClr val="tx2"/>
              </a:solidFill>
            </a:endParaRPr>
          </a:p>
        </p:txBody>
      </p:sp>
    </p:spTree>
  </p:cSld>
  <p:clrMapOvr>
    <a:masterClrMapping/>
  </p:clrMapOvr>
  <p:transition spd="slow">
    <p:randomBar dir="ver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854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r>
              <a:rPr lang="zh-CN" altLang="en-US" sz="2400" dirty="0"/>
              <a:t>（三）动作时效：击打行为即时发生作用力</a:t>
            </a:r>
            <a:endParaRPr lang="en-US" altLang="zh-CN" sz="2400" dirty="0"/>
          </a:p>
          <a:p>
            <a:pPr>
              <a:buNone/>
            </a:pPr>
            <a:r>
              <a:rPr lang="en-US" altLang="zh-CN" sz="2400" dirty="0"/>
              <a:t>              </a:t>
            </a:r>
            <a:r>
              <a:rPr lang="zh-CN" altLang="en-US" sz="2200" dirty="0"/>
              <a:t>殴打必须是致伤疼的作用力即时发生的击打行为，不包括致伤疼作用力延时发生或依靠其他作用力致伤疼。</a:t>
            </a:r>
            <a:endParaRPr lang="en-US" altLang="zh-CN" sz="2200" dirty="0"/>
          </a:p>
          <a:p>
            <a:pPr>
              <a:buNone/>
            </a:pPr>
            <a:r>
              <a:rPr lang="en-US" altLang="zh-CN" sz="2200" dirty="0"/>
              <a:t>              </a:t>
            </a:r>
            <a:r>
              <a:rPr lang="zh-CN" altLang="en-US" sz="2200" dirty="0"/>
              <a:t>例如，</a:t>
            </a:r>
            <a:r>
              <a:rPr lang="zh-CN" altLang="en-US" sz="2200" b="1" dirty="0">
                <a:solidFill>
                  <a:schemeClr val="tx2"/>
                </a:solidFill>
              </a:rPr>
              <a:t>安装会发力撞击致人伤痛的暗器、机关、陷阱的，虽然最终也会对他人发生作用力，但作用力已延时，不属于“殴打”。再如，手推他人坠崖。</a:t>
            </a:r>
            <a:r>
              <a:rPr lang="zh-CN" altLang="en-US" sz="2200" dirty="0"/>
              <a:t>如果单纯的手推动作，没有形成致人疼痛的撞击力，而是利用他人失足坠落造成伤痛甚至死亡的，则行为人主要是依靠地心引力致人伤痛，而不是依靠轻推直接发挥作用力，也不应视为“殴打”。</a:t>
            </a:r>
            <a:endParaRPr lang="en-US" altLang="zh-CN" sz="2200" dirty="0"/>
          </a:p>
          <a:p>
            <a:pPr>
              <a:buNone/>
            </a:pPr>
            <a:r>
              <a:rPr lang="en-US" altLang="zh-CN" sz="2400" dirty="0"/>
              <a:t>      </a:t>
            </a:r>
            <a:r>
              <a:rPr lang="zh-CN" altLang="en-US" sz="2400" dirty="0"/>
              <a:t>（四）动作后果：不以致伤为必要条件。</a:t>
            </a:r>
            <a:endParaRPr lang="en-US" altLang="zh-CN" sz="2400" dirty="0"/>
          </a:p>
          <a:p>
            <a:pPr>
              <a:buNone/>
            </a:pPr>
            <a:r>
              <a:rPr lang="en-US" altLang="zh-CN" sz="2000" dirty="0"/>
              <a:t>                       </a:t>
            </a:r>
            <a:r>
              <a:rPr lang="zh-CN" altLang="en-US" sz="2000" dirty="0"/>
              <a:t>殴打不以发生伤害结果为必要条件。殴打当然会有结果，但不是必然致伤。“殴打”的结果包括一切疼痛，既可能是不构成轻微伤的一般疼痛或表皮伤，也可能构成轻微伤或轻伤、更有可能致人重伤或死亡等。所以，并不是必须发生伤害后果，才属于“随意殴打”。有些案件虽然没有致伤后果，但有致人疼痛后果，还有其他恶劣情节的，也可以构成“随意殴打”型寻衅滋事犯罪。如，多次随意殴打、持凶器随意殴打多人、在公共场所随意殴打他人致人精神失常等。</a:t>
            </a:r>
            <a:r>
              <a:rPr lang="zh-CN" altLang="en-US" sz="2000" b="1" dirty="0">
                <a:solidFill>
                  <a:schemeClr val="tx2"/>
                </a:solidFill>
              </a:rPr>
              <a:t>当然，殴打必须以“致疼”作为必要构成要件。客观上不会致疼的拍打、撞击动作，如亲友日常交际间的抚摸、轻拍、按摩捶背等，当然不属于“殴打”。</a:t>
            </a:r>
            <a:endParaRPr lang="en-US" altLang="zh-CN" sz="2000" b="1" dirty="0">
              <a:solidFill>
                <a:schemeClr val="tx2"/>
              </a:solidFill>
            </a:endParaRPr>
          </a:p>
        </p:txBody>
      </p:sp>
    </p:spTree>
  </p:cSld>
  <p:clrMapOvr>
    <a:masterClrMapping/>
  </p:clrMapOvr>
  <p:transition spd="slow">
    <p:randomBar dir="ver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0957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zh-CN" altLang="en-US" sz="2400" b="1" dirty="0">
                <a:solidFill>
                  <a:schemeClr val="tx2"/>
                </a:solidFill>
              </a:rPr>
              <a:t>  三、</a:t>
            </a:r>
            <a:r>
              <a:rPr lang="en-US" altLang="zh-CN" sz="2000" dirty="0"/>
              <a:t> </a:t>
            </a:r>
            <a:r>
              <a:rPr lang="zh-CN" altLang="en-US" sz="2400" b="1" dirty="0">
                <a:solidFill>
                  <a:schemeClr val="tx2"/>
                </a:solidFill>
              </a:rPr>
              <a:t>“情节恶劣”的理解与认定</a:t>
            </a:r>
            <a:endParaRPr lang="en-US" altLang="zh-CN" sz="2400" b="1" dirty="0">
              <a:solidFill>
                <a:schemeClr val="tx2"/>
              </a:solidFill>
            </a:endParaRPr>
          </a:p>
          <a:p>
            <a:pPr>
              <a:buNone/>
            </a:pPr>
            <a:r>
              <a:rPr lang="en-US" altLang="zh-CN" sz="2400" b="1" dirty="0">
                <a:solidFill>
                  <a:schemeClr val="tx2"/>
                </a:solidFill>
              </a:rPr>
              <a:t>          </a:t>
            </a:r>
            <a:r>
              <a:rPr lang="en-US" altLang="zh-CN" sz="2400" dirty="0"/>
              <a:t>“</a:t>
            </a:r>
            <a:r>
              <a:rPr lang="zh-CN" altLang="en-US" sz="2400" dirty="0"/>
              <a:t>情节恶劣”是“随意殴打他人”型寻衅滋事犯罪的“罪量要件”，是寻衅滋事一般违法行为与刑事犯罪行为之间法定的“分界线”。</a:t>
            </a:r>
            <a:endParaRPr lang="en-US" altLang="zh-CN" sz="2400" dirty="0"/>
          </a:p>
          <a:p>
            <a:pPr>
              <a:buNone/>
            </a:pPr>
            <a:r>
              <a:rPr lang="en-US" altLang="zh-CN" sz="2400" b="1" dirty="0"/>
              <a:t>           </a:t>
            </a:r>
            <a:r>
              <a:rPr lang="en-US" altLang="zh-CN" sz="2400" b="1" dirty="0">
                <a:solidFill>
                  <a:schemeClr val="tx2"/>
                </a:solidFill>
              </a:rPr>
              <a:t>2013</a:t>
            </a:r>
            <a:r>
              <a:rPr lang="zh-CN" altLang="en-US" sz="2400" b="1" dirty="0">
                <a:solidFill>
                  <a:schemeClr val="tx2"/>
                </a:solidFill>
              </a:rPr>
              <a:t>年</a:t>
            </a:r>
            <a:r>
              <a:rPr lang="en-US" altLang="zh-CN" sz="2400" b="1" dirty="0">
                <a:solidFill>
                  <a:schemeClr val="tx2"/>
                </a:solidFill>
              </a:rPr>
              <a:t>7</a:t>
            </a:r>
            <a:r>
              <a:rPr lang="zh-CN" altLang="en-US" sz="2400" b="1" dirty="0">
                <a:solidFill>
                  <a:schemeClr val="tx2"/>
                </a:solidFill>
              </a:rPr>
              <a:t>月</a:t>
            </a:r>
            <a:r>
              <a:rPr lang="en-US" altLang="zh-CN" sz="2400" b="1" dirty="0">
                <a:solidFill>
                  <a:schemeClr val="tx2"/>
                </a:solidFill>
              </a:rPr>
              <a:t>15</a:t>
            </a:r>
            <a:r>
              <a:rPr lang="zh-CN" altLang="en-US" sz="2400" b="1" dirty="0">
                <a:solidFill>
                  <a:schemeClr val="tx2"/>
                </a:solidFill>
              </a:rPr>
              <a:t>日，“两高”联合出台的</a:t>
            </a:r>
            <a:r>
              <a:rPr lang="zh-CN" altLang="zh-CN" sz="2400" b="1" dirty="0">
                <a:solidFill>
                  <a:schemeClr val="tx2"/>
                </a:solidFill>
              </a:rPr>
              <a:t>《</a:t>
            </a:r>
            <a:r>
              <a:rPr lang="zh-CN" altLang="en-US" sz="2400" b="1" dirty="0">
                <a:solidFill>
                  <a:schemeClr val="tx2"/>
                </a:solidFill>
              </a:rPr>
              <a:t>寻衅滋事案件解释</a:t>
            </a:r>
            <a:r>
              <a:rPr lang="zh-CN" altLang="zh-CN" sz="2400" b="1" dirty="0">
                <a:solidFill>
                  <a:schemeClr val="tx2"/>
                </a:solidFill>
              </a:rPr>
              <a:t>》</a:t>
            </a:r>
            <a:r>
              <a:rPr lang="zh-CN" altLang="en-US" sz="2400" b="1" dirty="0">
                <a:solidFill>
                  <a:schemeClr val="tx2"/>
                </a:solidFill>
              </a:rPr>
              <a:t>以及</a:t>
            </a:r>
            <a:r>
              <a:rPr lang="en-US" altLang="zh-CN" sz="2400" b="1" dirty="0">
                <a:solidFill>
                  <a:schemeClr val="tx2"/>
                </a:solidFill>
              </a:rPr>
              <a:t>2017</a:t>
            </a:r>
            <a:r>
              <a:rPr lang="zh-CN" altLang="en-US" sz="2400" b="1" dirty="0">
                <a:solidFill>
                  <a:schemeClr val="tx2"/>
                </a:solidFill>
              </a:rPr>
              <a:t>年</a:t>
            </a:r>
            <a:r>
              <a:rPr lang="en-US" altLang="zh-CN" sz="2400" b="1" dirty="0">
                <a:solidFill>
                  <a:schemeClr val="tx2"/>
                </a:solidFill>
              </a:rPr>
              <a:t>4</a:t>
            </a:r>
            <a:r>
              <a:rPr lang="zh-CN" altLang="en-US" sz="2400" b="1" dirty="0">
                <a:solidFill>
                  <a:schemeClr val="tx2"/>
                </a:solidFill>
              </a:rPr>
              <a:t>月最高人民检察院、公安部联合发布的</a:t>
            </a:r>
            <a:r>
              <a:rPr lang="zh-CN" altLang="zh-CN" sz="2400" b="1" dirty="0">
                <a:solidFill>
                  <a:schemeClr val="tx2"/>
                </a:solidFill>
              </a:rPr>
              <a:t>《</a:t>
            </a:r>
            <a:r>
              <a:rPr lang="zh-CN" altLang="en-US" sz="2400" b="1" dirty="0">
                <a:solidFill>
                  <a:schemeClr val="tx2"/>
                </a:solidFill>
              </a:rPr>
              <a:t>关于公安机关管辖的刑事案件立案追诉标准的规定（一）的补充规定</a:t>
            </a:r>
            <a:r>
              <a:rPr lang="zh-CN" altLang="zh-CN" sz="2400" b="1" dirty="0">
                <a:solidFill>
                  <a:schemeClr val="tx2"/>
                </a:solidFill>
              </a:rPr>
              <a:t>》</a:t>
            </a:r>
            <a:r>
              <a:rPr lang="zh-CN" altLang="en-US" sz="2400" b="1" dirty="0">
                <a:solidFill>
                  <a:schemeClr val="tx2"/>
                </a:solidFill>
              </a:rPr>
              <a:t>，对随意殴打他人的“情节恶劣”的标准作了具体规定。规定“情节恶劣”首先要求殴打的行为属于“破坏社会秩序”的行为，其次，还要具备以下情形之一：“（</a:t>
            </a:r>
            <a:r>
              <a:rPr lang="en-US" altLang="zh-CN" sz="2400" b="1" dirty="0">
                <a:solidFill>
                  <a:schemeClr val="tx2"/>
                </a:solidFill>
              </a:rPr>
              <a:t>1</a:t>
            </a:r>
            <a:r>
              <a:rPr lang="zh-CN" altLang="en-US" sz="2400" b="1" dirty="0">
                <a:solidFill>
                  <a:schemeClr val="tx2"/>
                </a:solidFill>
              </a:rPr>
              <a:t>）致</a:t>
            </a:r>
            <a:r>
              <a:rPr lang="en-US" altLang="zh-CN" sz="2400" b="1" dirty="0">
                <a:solidFill>
                  <a:schemeClr val="tx2"/>
                </a:solidFill>
              </a:rPr>
              <a:t>1</a:t>
            </a:r>
            <a:r>
              <a:rPr lang="zh-CN" altLang="en-US" sz="2400" b="1" dirty="0">
                <a:solidFill>
                  <a:schemeClr val="tx2"/>
                </a:solidFill>
              </a:rPr>
              <a:t>人以上轻伤或者</a:t>
            </a:r>
            <a:r>
              <a:rPr lang="en-US" altLang="zh-CN" sz="2400" b="1" dirty="0">
                <a:solidFill>
                  <a:schemeClr val="tx2"/>
                </a:solidFill>
              </a:rPr>
              <a:t>2</a:t>
            </a:r>
            <a:r>
              <a:rPr lang="zh-CN" altLang="en-US" sz="2400" b="1" dirty="0">
                <a:solidFill>
                  <a:schemeClr val="tx2"/>
                </a:solidFill>
              </a:rPr>
              <a:t>人以上轻微伤的；（</a:t>
            </a:r>
            <a:r>
              <a:rPr lang="en-US" altLang="zh-CN" sz="2400" b="1" dirty="0">
                <a:solidFill>
                  <a:schemeClr val="tx2"/>
                </a:solidFill>
              </a:rPr>
              <a:t>2</a:t>
            </a:r>
            <a:r>
              <a:rPr lang="zh-CN" altLang="en-US" sz="2400" b="1" dirty="0">
                <a:solidFill>
                  <a:schemeClr val="tx2"/>
                </a:solidFill>
              </a:rPr>
              <a:t>）引起他人精神失常、自杀等严重后果的；（</a:t>
            </a:r>
            <a:r>
              <a:rPr lang="en-US" altLang="zh-CN" sz="2400" b="1" dirty="0">
                <a:solidFill>
                  <a:schemeClr val="tx2"/>
                </a:solidFill>
              </a:rPr>
              <a:t>3</a:t>
            </a:r>
            <a:r>
              <a:rPr lang="zh-CN" altLang="en-US" sz="2400" b="1" dirty="0">
                <a:solidFill>
                  <a:schemeClr val="tx2"/>
                </a:solidFill>
              </a:rPr>
              <a:t>）多次随意殴打他人；（</a:t>
            </a:r>
            <a:r>
              <a:rPr lang="en-US" altLang="zh-CN" sz="2400" b="1" dirty="0">
                <a:solidFill>
                  <a:schemeClr val="tx2"/>
                </a:solidFill>
              </a:rPr>
              <a:t>4</a:t>
            </a:r>
            <a:r>
              <a:rPr lang="zh-CN" altLang="en-US" sz="2400" b="1" dirty="0">
                <a:solidFill>
                  <a:schemeClr val="tx2"/>
                </a:solidFill>
              </a:rPr>
              <a:t>）持凶器随意殴打他人；（</a:t>
            </a:r>
            <a:r>
              <a:rPr lang="en-US" altLang="zh-CN" sz="2400" b="1" dirty="0">
                <a:solidFill>
                  <a:schemeClr val="tx2"/>
                </a:solidFill>
              </a:rPr>
              <a:t>5</a:t>
            </a:r>
            <a:r>
              <a:rPr lang="zh-CN" altLang="en-US" sz="2400" b="1" dirty="0">
                <a:solidFill>
                  <a:schemeClr val="tx2"/>
                </a:solidFill>
              </a:rPr>
              <a:t>）随意殴打精神病人、残疾人、流浪乞讨人员、老年人、孕妇、未成年人，造成恶劣社会影响的；（</a:t>
            </a:r>
            <a:r>
              <a:rPr lang="en-US" altLang="zh-CN" sz="2400" b="1" dirty="0">
                <a:solidFill>
                  <a:schemeClr val="tx2"/>
                </a:solidFill>
              </a:rPr>
              <a:t>6</a:t>
            </a:r>
            <a:r>
              <a:rPr lang="zh-CN" altLang="en-US" sz="2400" b="1" dirty="0">
                <a:solidFill>
                  <a:schemeClr val="tx2"/>
                </a:solidFill>
              </a:rPr>
              <a:t>）在公共场所随意殴打他人，造成公共场所秩序严重混乱的；（</a:t>
            </a:r>
            <a:r>
              <a:rPr lang="en-US" altLang="zh-CN" sz="2400" b="1" dirty="0">
                <a:solidFill>
                  <a:schemeClr val="tx2"/>
                </a:solidFill>
              </a:rPr>
              <a:t>7</a:t>
            </a:r>
            <a:r>
              <a:rPr lang="zh-CN" altLang="en-US" sz="2400" b="1" dirty="0">
                <a:solidFill>
                  <a:schemeClr val="tx2"/>
                </a:solidFill>
              </a:rPr>
              <a:t>）其他情节恶劣的情形。”</a:t>
            </a:r>
            <a:endParaRPr lang="en-US" altLang="zh-CN" sz="2400" b="1" dirty="0">
              <a:solidFill>
                <a:schemeClr val="tx2"/>
              </a:solidFill>
            </a:endParaRPr>
          </a:p>
        </p:txBody>
      </p:sp>
    </p:spTree>
  </p:cSld>
  <p:clrMapOvr>
    <a:masterClrMapping/>
  </p:clrMapOvr>
  <p:transition spd="slow">
    <p:randomBar dir="ver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059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b="1" dirty="0">
                <a:solidFill>
                  <a:schemeClr val="tx2"/>
                </a:solidFill>
              </a:rPr>
              <a:t>        </a:t>
            </a:r>
            <a:r>
              <a:rPr lang="zh-CN" altLang="en-US" sz="2400" b="1" dirty="0">
                <a:solidFill>
                  <a:schemeClr val="tx2"/>
                </a:solidFill>
              </a:rPr>
              <a:t>从上述规定可以看出：</a:t>
            </a:r>
            <a:endParaRPr lang="en-US" altLang="zh-CN" sz="2400" b="1" dirty="0">
              <a:solidFill>
                <a:schemeClr val="tx2"/>
              </a:solidFill>
            </a:endParaRPr>
          </a:p>
          <a:p>
            <a:pPr>
              <a:buNone/>
            </a:pPr>
            <a:r>
              <a:rPr lang="en-US" altLang="zh-CN" sz="2400" b="1" dirty="0">
                <a:solidFill>
                  <a:schemeClr val="tx2"/>
                </a:solidFill>
              </a:rPr>
              <a:t>         </a:t>
            </a:r>
            <a:r>
              <a:rPr lang="zh-CN" altLang="en-US" sz="2400" b="1" dirty="0">
                <a:solidFill>
                  <a:schemeClr val="tx2"/>
                </a:solidFill>
              </a:rPr>
              <a:t>（</a:t>
            </a:r>
            <a:r>
              <a:rPr lang="en-US" altLang="zh-CN" sz="2400" b="1" dirty="0">
                <a:solidFill>
                  <a:schemeClr val="tx2"/>
                </a:solidFill>
              </a:rPr>
              <a:t>1</a:t>
            </a:r>
            <a:r>
              <a:rPr lang="zh-CN" altLang="en-US" sz="2400" b="1" dirty="0">
                <a:solidFill>
                  <a:schemeClr val="tx2"/>
                </a:solidFill>
              </a:rPr>
              <a:t>）“人身安全侵害程度”和“公共基本秩序破坏程度”是两大最主要评判角度，二者有一方面达到要求，即可认定“情节恶劣”。</a:t>
            </a:r>
            <a:r>
              <a:rPr lang="zh-CN" altLang="en-US" sz="2000" dirty="0"/>
              <a:t>其中，前两项通过损害结果体现的是行为的危害程度，第三、四项通过行为次数、手段体现行为对人身侵害危险程度，第五、六项通过行为对象、行为场合体现行为对社会秩序的影响后果。</a:t>
            </a:r>
            <a:endParaRPr lang="en-US" altLang="zh-CN" sz="2000" dirty="0"/>
          </a:p>
          <a:p>
            <a:pPr>
              <a:buNone/>
            </a:pPr>
            <a:r>
              <a:rPr lang="en-US" altLang="zh-CN" sz="2000" b="1" dirty="0"/>
              <a:t>           </a:t>
            </a:r>
            <a:r>
              <a:rPr lang="zh-CN" altLang="en-US" sz="2000" dirty="0"/>
              <a:t>（</a:t>
            </a:r>
            <a:r>
              <a:rPr lang="en-US" altLang="zh-CN" sz="2000" dirty="0"/>
              <a:t>2</a:t>
            </a:r>
            <a:r>
              <a:rPr lang="zh-CN" altLang="en-US" sz="2000" dirty="0"/>
              <a:t>）</a:t>
            </a:r>
            <a:r>
              <a:rPr lang="zh-CN" altLang="en-US" sz="2400" b="1" dirty="0">
                <a:solidFill>
                  <a:schemeClr val="tx2"/>
                </a:solidFill>
              </a:rPr>
              <a:t>对人身安全侵害方面，不仅限于直接的身体伤害后果，</a:t>
            </a:r>
            <a:r>
              <a:rPr lang="zh-CN" altLang="en-US" sz="2000" dirty="0"/>
              <a:t>也包括精神、人格、心理健康等间接方面的损害后果；且不仅限于已经产生身体损伤后果，还包括“持械殴打”等对人身安全存在严重威胁的情形。</a:t>
            </a:r>
            <a:endParaRPr lang="en-US" altLang="zh-CN" sz="2000" dirty="0"/>
          </a:p>
          <a:p>
            <a:pPr>
              <a:buNone/>
            </a:pPr>
            <a:r>
              <a:rPr lang="en-US" altLang="zh-CN" sz="2000" b="1" dirty="0"/>
              <a:t>           </a:t>
            </a:r>
            <a:r>
              <a:rPr lang="zh-CN" altLang="en-US" sz="2000" dirty="0"/>
              <a:t>（</a:t>
            </a:r>
            <a:r>
              <a:rPr lang="en-US" altLang="zh-CN" sz="2000" dirty="0"/>
              <a:t>3</a:t>
            </a:r>
            <a:r>
              <a:rPr lang="zh-CN" altLang="en-US" sz="2000" dirty="0"/>
              <a:t>）</a:t>
            </a:r>
            <a:r>
              <a:rPr lang="zh-CN" altLang="en-US" sz="2400" b="1" dirty="0">
                <a:solidFill>
                  <a:schemeClr val="tx2"/>
                </a:solidFill>
              </a:rPr>
              <a:t>破坏社会秩序方面，不仅限于对现实公共场所秩序的扰乱、破坏</a:t>
            </a:r>
            <a:r>
              <a:rPr lang="zh-CN" altLang="en-US" sz="2000" dirty="0"/>
              <a:t>，也包括对公序良俗、社会公德等公共生活规则的破坏，甚至包括对公众心理、社会风尚造成的不良影响；</a:t>
            </a:r>
            <a:endParaRPr lang="en-US" altLang="zh-CN" sz="2000" dirty="0"/>
          </a:p>
          <a:p>
            <a:pPr>
              <a:buNone/>
            </a:pPr>
            <a:r>
              <a:rPr lang="en-US" altLang="zh-CN" sz="2000" b="1" dirty="0"/>
              <a:t>          </a:t>
            </a:r>
            <a:r>
              <a:rPr lang="zh-CN" altLang="en-US" sz="2000" dirty="0"/>
              <a:t>（</a:t>
            </a:r>
            <a:r>
              <a:rPr lang="en-US" altLang="zh-CN" sz="2000" dirty="0"/>
              <a:t>4</a:t>
            </a:r>
            <a:r>
              <a:rPr lang="zh-CN" altLang="en-US" sz="2000" dirty="0"/>
              <a:t>）</a:t>
            </a:r>
            <a:r>
              <a:rPr lang="zh-CN" altLang="en-US" sz="2400" b="1" dirty="0">
                <a:solidFill>
                  <a:schemeClr val="tx2"/>
                </a:solidFill>
              </a:rPr>
              <a:t>不仅限于客观行为的社会危害方面，</a:t>
            </a:r>
            <a:r>
              <a:rPr lang="zh-CN" altLang="en-US" sz="2000" dirty="0"/>
              <a:t>也通过行为次数、手段及对象等方面，体现有行为</a:t>
            </a:r>
            <a:r>
              <a:rPr lang="zh-CN" altLang="en-US" sz="2000" dirty="0">
                <a:solidFill>
                  <a:schemeClr val="tx2"/>
                </a:solidFill>
              </a:rPr>
              <a:t>人主观恶性、人身危险性</a:t>
            </a:r>
            <a:r>
              <a:rPr lang="zh-CN" altLang="en-US" sz="2000" dirty="0"/>
              <a:t>方面的评价因素，但行为人主观人格方面的评价必须结合具体的行为表现要素，而不能作为一个独立标准加以评价。（</a:t>
            </a:r>
            <a:r>
              <a:rPr lang="zh-CN" altLang="en-US" sz="1500" b="1" dirty="0">
                <a:solidFill>
                  <a:schemeClr val="tx2"/>
                </a:solidFill>
              </a:rPr>
              <a:t>例如，某甲平时一贯表现不好，存在“流氓习性”，此次酒后因琐事搧了邻桌客人乙一巴掌，未造成乙身体损伤及其他损害，则不能仅凭某甲平时一贯表现不好，就认定此次殴打行为构成“情节恶劣”。如果某甲在本次殴打之前，就有过多次殴打他人的劣迹，如多次在饭店酒后因琐事殴打其他客人，则其平时表现就不是单纯的人格评价，而是有现实的社会危害行为表现的。 </a:t>
            </a:r>
            <a:r>
              <a:rPr lang="zh-CN" altLang="en-US" sz="2000" dirty="0"/>
              <a:t>）</a:t>
            </a:r>
            <a:endParaRPr lang="en-US" altLang="zh-CN" sz="2000" b="1" dirty="0">
              <a:solidFill>
                <a:schemeClr val="tx2"/>
              </a:solidFill>
            </a:endParaRPr>
          </a:p>
        </p:txBody>
      </p:sp>
    </p:spTree>
  </p:cSld>
  <p:clrMapOvr>
    <a:masterClrMapping/>
  </p:clrMapOvr>
  <p:transition spd="slow">
    <p:randomBar dir="ver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1619"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400" dirty="0"/>
          </a:p>
          <a:p>
            <a:pPr>
              <a:buNone/>
            </a:pPr>
            <a:r>
              <a:rPr lang="en-US" altLang="zh-CN" sz="2400" dirty="0"/>
              <a:t>           </a:t>
            </a:r>
            <a:r>
              <a:rPr lang="zh-CN" altLang="en-US" sz="2400" dirty="0"/>
              <a:t>对于解释中罗列的“情节恶劣”各项情形，在理解和适用过程中仍有一些问题需要进一步研究：</a:t>
            </a:r>
            <a:endParaRPr lang="en-US" altLang="zh-CN" sz="2400" dirty="0"/>
          </a:p>
          <a:p>
            <a:pPr>
              <a:buNone/>
            </a:pPr>
            <a:r>
              <a:rPr lang="en-US" altLang="zh-CN" sz="2400" b="1" dirty="0"/>
              <a:t>             </a:t>
            </a:r>
            <a:r>
              <a:rPr lang="zh-CN" altLang="en-US" sz="2400" b="1" dirty="0"/>
              <a:t>（</a:t>
            </a:r>
            <a:r>
              <a:rPr lang="en-US" altLang="zh-CN" sz="2400" dirty="0"/>
              <a:t>1</a:t>
            </a:r>
            <a:r>
              <a:rPr lang="zh-CN" altLang="en-US" sz="2400" dirty="0"/>
              <a:t>）致</a:t>
            </a:r>
            <a:r>
              <a:rPr lang="en-US" altLang="zh-CN" sz="2400" dirty="0"/>
              <a:t>1</a:t>
            </a:r>
            <a:r>
              <a:rPr lang="zh-CN" altLang="en-US" sz="2400" dirty="0"/>
              <a:t>人以上轻伤或者</a:t>
            </a:r>
            <a:r>
              <a:rPr lang="en-US" altLang="zh-CN" sz="2400" dirty="0"/>
              <a:t>2</a:t>
            </a:r>
            <a:r>
              <a:rPr lang="zh-CN" altLang="en-US" sz="2400" dirty="0"/>
              <a:t>人以上轻微伤</a:t>
            </a:r>
            <a:endParaRPr lang="en-US" altLang="zh-CN" sz="2400" dirty="0"/>
          </a:p>
          <a:p>
            <a:pPr>
              <a:buNone/>
            </a:pPr>
            <a:r>
              <a:rPr lang="en-US" altLang="zh-CN" sz="2400" dirty="0"/>
              <a:t>                   </a:t>
            </a:r>
            <a:r>
              <a:rPr lang="zh-CN" altLang="en-US" sz="2400" b="1" dirty="0"/>
              <a:t>涉案的轻伤和轻微伤必须是由行为人的殴打行为直接造成的，与行为人的殴打存在刑法上的因果关系。如果伤害后果不是由殴打行为直接造成，则不属于此项司法解释规定的入罪要件。</a:t>
            </a:r>
            <a:endParaRPr lang="en-US" altLang="zh-CN" sz="2400" b="1" dirty="0"/>
          </a:p>
          <a:p>
            <a:pPr>
              <a:buNone/>
            </a:pPr>
            <a:r>
              <a:rPr lang="en-US" altLang="zh-CN" sz="2400" b="1" dirty="0">
                <a:solidFill>
                  <a:schemeClr val="tx2"/>
                </a:solidFill>
              </a:rPr>
              <a:t>                   </a:t>
            </a:r>
            <a:r>
              <a:rPr lang="zh-CN" altLang="en-US" sz="2400" b="1" dirty="0">
                <a:solidFill>
                  <a:schemeClr val="tx2"/>
                </a:solidFill>
              </a:rPr>
              <a:t>如，在追打被害人过程中，因被害人害怕而跳楼致轻伤；或在打砸他人物品过程中，因物件跌落、翻倒而砸中被害人致轻伤等，虽然都出现了轻伤的伤害后果，但该后果不属于“随意殴打”的行为结果，而可能属于“追逐”、“任意损毁财物”、“起哄闹事”等行为造成的结果。即使构成寻衅滋事罪，也不是依据“随意殴打致</a:t>
            </a:r>
            <a:r>
              <a:rPr lang="en-US" altLang="zh-CN" sz="2400" b="1" dirty="0">
                <a:solidFill>
                  <a:schemeClr val="tx2"/>
                </a:solidFill>
              </a:rPr>
              <a:t>1</a:t>
            </a:r>
            <a:r>
              <a:rPr lang="zh-CN" altLang="en-US" sz="2400" b="1" dirty="0">
                <a:solidFill>
                  <a:schemeClr val="tx2"/>
                </a:solidFill>
              </a:rPr>
              <a:t>人以上轻伤或者</a:t>
            </a:r>
            <a:r>
              <a:rPr lang="en-US" altLang="zh-CN" sz="2400" b="1" dirty="0">
                <a:solidFill>
                  <a:schemeClr val="tx2"/>
                </a:solidFill>
              </a:rPr>
              <a:t>2</a:t>
            </a:r>
            <a:r>
              <a:rPr lang="zh-CN" altLang="en-US" sz="2400" b="1" dirty="0">
                <a:solidFill>
                  <a:schemeClr val="tx2"/>
                </a:solidFill>
              </a:rPr>
              <a:t>人以上轻微伤”这一项司法解释定案。</a:t>
            </a:r>
            <a:endParaRPr lang="en-US" altLang="zh-CN" sz="2000" b="1" dirty="0">
              <a:solidFill>
                <a:schemeClr val="tx2"/>
              </a:solidFill>
            </a:endParaRPr>
          </a:p>
        </p:txBody>
      </p:sp>
    </p:spTree>
  </p:cSld>
  <p:clrMapOvr>
    <a:masterClrMapping/>
  </p:clrMapOvr>
  <p:transition spd="slow">
    <p:randomBar dir="ver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2643"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400" dirty="0"/>
          </a:p>
          <a:p>
            <a:pPr>
              <a:buNone/>
            </a:pPr>
            <a:r>
              <a:rPr lang="en-US" altLang="zh-CN" sz="2400" dirty="0"/>
              <a:t>       </a:t>
            </a:r>
            <a:r>
              <a:rPr lang="zh-CN" altLang="en-US" sz="2400" dirty="0"/>
              <a:t>（</a:t>
            </a:r>
            <a:r>
              <a:rPr lang="en-US" altLang="zh-CN" sz="2400" dirty="0"/>
              <a:t>2</a:t>
            </a:r>
            <a:r>
              <a:rPr lang="zh-CN" altLang="en-US" sz="2400" dirty="0"/>
              <a:t>）引起他人精神失常、自杀等严重后果</a:t>
            </a:r>
            <a:endParaRPr lang="en-US" altLang="zh-CN" sz="2400" dirty="0"/>
          </a:p>
          <a:p>
            <a:pPr>
              <a:buNone/>
            </a:pPr>
            <a:r>
              <a:rPr lang="en-US" altLang="zh-CN" sz="2400" dirty="0"/>
              <a:t>           </a:t>
            </a:r>
            <a:r>
              <a:rPr lang="zh-CN" altLang="en-US" sz="2400" dirty="0"/>
              <a:t>怎样才算“精神失常”，则需要经过权威的医学鉴定部门依法进行鉴定，由司法人员在参考有关鉴定意见的基础上，综合考虑事发前后被害人生活、心理、情绪、言行表现等具体情况对比后，予以评定。</a:t>
            </a:r>
            <a:endParaRPr lang="en-US" altLang="zh-CN" sz="2400" dirty="0"/>
          </a:p>
          <a:p>
            <a:pPr>
              <a:buNone/>
            </a:pPr>
            <a:r>
              <a:rPr lang="en-US" altLang="zh-CN" sz="2400" dirty="0"/>
              <a:t>                  </a:t>
            </a:r>
            <a:r>
              <a:rPr lang="zh-CN" altLang="en-US" sz="2400" dirty="0"/>
              <a:t>当然，引起他人精神失常、自杀等严重后果也是由“随意殴打”直接造成，与“随意殴打”存在刑法上的因果关系，而不是由于其他“介入因素”导致。</a:t>
            </a:r>
            <a:endParaRPr lang="en-US" altLang="zh-CN" sz="2400" dirty="0"/>
          </a:p>
          <a:p>
            <a:pPr>
              <a:buNone/>
            </a:pPr>
            <a:r>
              <a:rPr lang="en-US" altLang="zh-CN" sz="2400" dirty="0"/>
              <a:t>            </a:t>
            </a:r>
            <a:r>
              <a:rPr lang="zh-CN" altLang="en-US" sz="2400" dirty="0"/>
              <a:t>如，</a:t>
            </a:r>
            <a:r>
              <a:rPr lang="en-US" altLang="zh-CN" sz="2400" dirty="0">
                <a:solidFill>
                  <a:schemeClr val="tx2"/>
                </a:solidFill>
              </a:rPr>
              <a:t>A</a:t>
            </a:r>
            <a:r>
              <a:rPr lang="zh-CN" altLang="en-US" sz="2400" dirty="0">
                <a:solidFill>
                  <a:schemeClr val="tx2"/>
                </a:solidFill>
              </a:rPr>
              <a:t>在某饭店因琐事搧打了在此就餐的</a:t>
            </a:r>
            <a:r>
              <a:rPr lang="en-US" altLang="zh-CN" sz="2400" dirty="0">
                <a:solidFill>
                  <a:schemeClr val="tx2"/>
                </a:solidFill>
              </a:rPr>
              <a:t>B</a:t>
            </a:r>
            <a:r>
              <a:rPr lang="zh-CN" altLang="en-US" sz="2400" dirty="0">
                <a:solidFill>
                  <a:schemeClr val="tx2"/>
                </a:solidFill>
              </a:rPr>
              <a:t>一巴掌，未致伤，双方被劝开。</a:t>
            </a:r>
            <a:r>
              <a:rPr lang="en-US" altLang="zh-CN" sz="2400" dirty="0">
                <a:solidFill>
                  <a:schemeClr val="tx2"/>
                </a:solidFill>
              </a:rPr>
              <a:t>B</a:t>
            </a:r>
            <a:r>
              <a:rPr lang="zh-CN" altLang="en-US" sz="2400" dirty="0">
                <a:solidFill>
                  <a:schemeClr val="tx2"/>
                </a:solidFill>
              </a:rPr>
              <a:t>回家后将事件告知妻子</a:t>
            </a:r>
            <a:r>
              <a:rPr lang="en-US" altLang="zh-CN" sz="2400" dirty="0">
                <a:solidFill>
                  <a:schemeClr val="tx2"/>
                </a:solidFill>
              </a:rPr>
              <a:t>C</a:t>
            </a:r>
            <a:r>
              <a:rPr lang="zh-CN" altLang="en-US" sz="2400" dirty="0">
                <a:solidFill>
                  <a:schemeClr val="tx2"/>
                </a:solidFill>
              </a:rPr>
              <a:t>，妻子</a:t>
            </a:r>
            <a:r>
              <a:rPr lang="en-US" altLang="zh-CN" sz="2400" dirty="0">
                <a:solidFill>
                  <a:schemeClr val="tx2"/>
                </a:solidFill>
              </a:rPr>
              <a:t>C</a:t>
            </a:r>
            <a:r>
              <a:rPr lang="zh-CN" altLang="en-US" sz="2400" dirty="0">
                <a:solidFill>
                  <a:schemeClr val="tx2"/>
                </a:solidFill>
              </a:rPr>
              <a:t>借机羞辱</a:t>
            </a:r>
            <a:r>
              <a:rPr lang="en-US" altLang="zh-CN" sz="2400" dirty="0">
                <a:solidFill>
                  <a:schemeClr val="tx2"/>
                </a:solidFill>
              </a:rPr>
              <a:t>B</a:t>
            </a:r>
            <a:r>
              <a:rPr lang="zh-CN" altLang="en-US" sz="2400" dirty="0">
                <a:solidFill>
                  <a:schemeClr val="tx2"/>
                </a:solidFill>
              </a:rPr>
              <a:t>，</a:t>
            </a:r>
            <a:r>
              <a:rPr lang="en-US" altLang="zh-CN" sz="2400" dirty="0">
                <a:solidFill>
                  <a:schemeClr val="tx2"/>
                </a:solidFill>
              </a:rPr>
              <a:t>B</a:t>
            </a:r>
            <a:r>
              <a:rPr lang="zh-CN" altLang="en-US" sz="2400" dirty="0">
                <a:solidFill>
                  <a:schemeClr val="tx2"/>
                </a:solidFill>
              </a:rPr>
              <a:t>因不忍长期被</a:t>
            </a:r>
            <a:r>
              <a:rPr lang="en-US" altLang="zh-CN" sz="2400" dirty="0">
                <a:solidFill>
                  <a:schemeClr val="tx2"/>
                </a:solidFill>
              </a:rPr>
              <a:t>C</a:t>
            </a:r>
            <a:r>
              <a:rPr lang="zh-CN" altLang="en-US" sz="2400" dirty="0">
                <a:solidFill>
                  <a:schemeClr val="tx2"/>
                </a:solidFill>
              </a:rPr>
              <a:t>羞辱而当夜服农药自杀。本案中，</a:t>
            </a:r>
            <a:r>
              <a:rPr lang="en-US" altLang="zh-CN" sz="2400" dirty="0">
                <a:solidFill>
                  <a:schemeClr val="tx2"/>
                </a:solidFill>
              </a:rPr>
              <a:t>A</a:t>
            </a:r>
            <a:r>
              <a:rPr lang="zh-CN" altLang="en-US" sz="2400" dirty="0">
                <a:solidFill>
                  <a:schemeClr val="tx2"/>
                </a:solidFill>
              </a:rPr>
              <a:t>随意殴打</a:t>
            </a:r>
            <a:r>
              <a:rPr lang="en-US" altLang="zh-CN" sz="2400" dirty="0">
                <a:solidFill>
                  <a:schemeClr val="tx2"/>
                </a:solidFill>
              </a:rPr>
              <a:t>B</a:t>
            </a:r>
            <a:r>
              <a:rPr lang="zh-CN" altLang="en-US" sz="2400" dirty="0">
                <a:solidFill>
                  <a:schemeClr val="tx2"/>
                </a:solidFill>
              </a:rPr>
              <a:t>虽然是</a:t>
            </a:r>
            <a:r>
              <a:rPr lang="en-US" altLang="zh-CN" sz="2400" dirty="0">
                <a:solidFill>
                  <a:schemeClr val="tx2"/>
                </a:solidFill>
              </a:rPr>
              <a:t>B</a:t>
            </a:r>
            <a:r>
              <a:rPr lang="zh-CN" altLang="en-US" sz="2400" dirty="0">
                <a:solidFill>
                  <a:schemeClr val="tx2"/>
                </a:solidFill>
              </a:rPr>
              <a:t>自杀事件的一个诱因，但并非直接原因。</a:t>
            </a:r>
            <a:r>
              <a:rPr lang="en-US" altLang="zh-CN" sz="2400" dirty="0">
                <a:solidFill>
                  <a:schemeClr val="tx2"/>
                </a:solidFill>
              </a:rPr>
              <a:t>B</a:t>
            </a:r>
            <a:r>
              <a:rPr lang="zh-CN" altLang="en-US" sz="2400" dirty="0">
                <a:solidFill>
                  <a:schemeClr val="tx2"/>
                </a:solidFill>
              </a:rPr>
              <a:t>自杀主要基于长期被妻子羞辱的家庭原因，与</a:t>
            </a:r>
            <a:r>
              <a:rPr lang="en-US" altLang="zh-CN" sz="2400" dirty="0">
                <a:solidFill>
                  <a:schemeClr val="tx2"/>
                </a:solidFill>
              </a:rPr>
              <a:t>A</a:t>
            </a:r>
            <a:r>
              <a:rPr lang="zh-CN" altLang="en-US" sz="2400" dirty="0">
                <a:solidFill>
                  <a:schemeClr val="tx2"/>
                </a:solidFill>
              </a:rPr>
              <a:t>的殴打行为缺乏刑法上的因果关系，不宜认定为随意殴打的“情节恶劣”依据，故不应仅凭此认定</a:t>
            </a:r>
            <a:r>
              <a:rPr lang="en-US" altLang="zh-CN" sz="2400" dirty="0">
                <a:solidFill>
                  <a:schemeClr val="tx2"/>
                </a:solidFill>
              </a:rPr>
              <a:t>A</a:t>
            </a:r>
            <a:r>
              <a:rPr lang="zh-CN" altLang="en-US" sz="2400" dirty="0">
                <a:solidFill>
                  <a:schemeClr val="tx2"/>
                </a:solidFill>
              </a:rPr>
              <a:t>构成寻衅滋事罪</a:t>
            </a:r>
            <a:endParaRPr lang="en-US" altLang="zh-CN" sz="2400" b="1" dirty="0">
              <a:solidFill>
                <a:schemeClr val="tx2"/>
              </a:solidFill>
            </a:endParaRPr>
          </a:p>
        </p:txBody>
      </p:sp>
    </p:spTree>
  </p:cSld>
  <p:clrMapOvr>
    <a:masterClrMapping/>
  </p:clrMapOvr>
  <p:transition spd="slow">
    <p:randomBar dir="ver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3667"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400" dirty="0"/>
          </a:p>
          <a:p>
            <a:pPr>
              <a:buNone/>
            </a:pPr>
            <a:r>
              <a:rPr lang="en-US" altLang="zh-CN" sz="2400" dirty="0"/>
              <a:t>       </a:t>
            </a:r>
            <a:r>
              <a:rPr lang="zh-CN" altLang="en-US" sz="2400" dirty="0"/>
              <a:t>（</a:t>
            </a:r>
            <a:r>
              <a:rPr lang="en-US" altLang="zh-CN" sz="2400" dirty="0"/>
              <a:t>3</a:t>
            </a:r>
            <a:r>
              <a:rPr lang="zh-CN" altLang="en-US" sz="2400" dirty="0"/>
              <a:t>）多次随意殴打他人</a:t>
            </a:r>
            <a:endParaRPr lang="en-US" altLang="zh-CN" sz="2400" dirty="0"/>
          </a:p>
          <a:p>
            <a:pPr>
              <a:buNone/>
            </a:pPr>
            <a:r>
              <a:rPr lang="en-US" altLang="zh-CN" sz="2400" b="1" dirty="0"/>
              <a:t>            </a:t>
            </a:r>
            <a:r>
              <a:rPr lang="zh-CN" altLang="en-US" sz="2400" dirty="0"/>
              <a:t>“多次随意殴打他人”之所以纳入“情节恶劣”，主要不在于本次殴打行为的危害性，而是对行为人多次行为的危害性进行综合评价。一方面体现殴打行为的反复多发性，对社会公众安全侵害带有常发性；另一方面体现行为人的人身危险性，对社会秩序存在经常的威胁性。</a:t>
            </a:r>
            <a:endParaRPr lang="en-US" altLang="zh-CN" sz="2400" dirty="0"/>
          </a:p>
          <a:p>
            <a:pPr>
              <a:buNone/>
            </a:pPr>
            <a:r>
              <a:rPr lang="en-US" altLang="zh-CN" sz="2400" dirty="0"/>
              <a:t>                 </a:t>
            </a:r>
            <a:r>
              <a:rPr lang="zh-CN" altLang="en-US" sz="2400" dirty="0"/>
              <a:t>从</a:t>
            </a:r>
            <a:r>
              <a:rPr lang="en-US" altLang="zh-CN" sz="2400" dirty="0"/>
              <a:t>2013</a:t>
            </a:r>
            <a:r>
              <a:rPr lang="zh-CN" altLang="en-US" sz="2400" dirty="0"/>
              <a:t>年</a:t>
            </a:r>
            <a:r>
              <a:rPr lang="zh-CN" altLang="zh-CN" sz="2400" dirty="0"/>
              <a:t>《</a:t>
            </a:r>
            <a:r>
              <a:rPr lang="zh-CN" altLang="en-US" sz="2400" dirty="0"/>
              <a:t>寻衅滋事司法解释</a:t>
            </a:r>
            <a:r>
              <a:rPr lang="zh-CN" altLang="zh-CN" sz="2400" dirty="0"/>
              <a:t>》</a:t>
            </a:r>
            <a:r>
              <a:rPr lang="zh-CN" altLang="en-US" sz="2400" dirty="0"/>
              <a:t>第</a:t>
            </a:r>
            <a:r>
              <a:rPr lang="en-US" altLang="zh-CN" sz="2400" dirty="0"/>
              <a:t>2</a:t>
            </a:r>
            <a:r>
              <a:rPr lang="zh-CN" altLang="en-US" sz="2400" dirty="0"/>
              <a:t>条的第</a:t>
            </a:r>
            <a:r>
              <a:rPr lang="en-US" altLang="zh-CN" sz="2400" dirty="0"/>
              <a:t>1</a:t>
            </a:r>
            <a:r>
              <a:rPr lang="zh-CN" altLang="en-US" sz="2400" dirty="0"/>
              <a:t>款与第</a:t>
            </a:r>
            <a:r>
              <a:rPr lang="en-US" altLang="zh-CN" sz="2400" dirty="0"/>
              <a:t>2</a:t>
            </a:r>
            <a:r>
              <a:rPr lang="zh-CN" altLang="en-US" sz="2400" dirty="0"/>
              <a:t>款之间的表述差别来看，“多次随意殴打他人”之后没有附加其他情节要件，而“多次追逐、拦截、辱骂、恐吓他人”之后还附加了“造成恶劣社会影响的”后果条件才构成“情节恶劣”。如果严格按照该条文的字义解释，多次随意殴打他人不要求有致人伤害等后果，或者还需要符合其他条件，才构成“情节恶劣”；且这“多次”之间没有时间间隔或是否已接受过处罚的限定。但本文认为，这样的解释过于机械和狭隘。</a:t>
            </a:r>
            <a:endParaRPr lang="en-US" altLang="zh-CN" sz="2400" b="1" dirty="0">
              <a:solidFill>
                <a:schemeClr val="tx2"/>
              </a:solidFill>
            </a:endParaRPr>
          </a:p>
        </p:txBody>
      </p:sp>
    </p:spTree>
  </p:cSld>
  <p:clrMapOvr>
    <a:masterClrMapping/>
  </p:clrMapOvr>
  <p:transition spd="slow">
    <p:randomBar dir="ver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469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000" dirty="0"/>
              <a:t>                  </a:t>
            </a:r>
            <a:r>
              <a:rPr lang="zh-CN" altLang="en-US" sz="2000" dirty="0"/>
              <a:t>首先</a:t>
            </a:r>
            <a:r>
              <a:rPr lang="zh-CN" altLang="en-US" sz="2400" dirty="0"/>
              <a:t>，</a:t>
            </a:r>
            <a:r>
              <a:rPr lang="zh-CN" altLang="en-US" sz="2000" dirty="0"/>
              <a:t>我国</a:t>
            </a:r>
            <a:r>
              <a:rPr lang="zh-CN" altLang="zh-CN" sz="2000" dirty="0"/>
              <a:t>《</a:t>
            </a:r>
            <a:r>
              <a:rPr lang="zh-CN" altLang="en-US" sz="2000" dirty="0"/>
              <a:t>治安管理处罚法</a:t>
            </a:r>
            <a:r>
              <a:rPr lang="zh-CN" altLang="zh-CN" sz="2000" dirty="0"/>
              <a:t>》</a:t>
            </a:r>
            <a:r>
              <a:rPr lang="zh-CN" altLang="en-US" sz="2000" dirty="0"/>
              <a:t>第</a:t>
            </a:r>
            <a:r>
              <a:rPr lang="en-US" altLang="zh-CN" sz="2000" dirty="0"/>
              <a:t>43</a:t>
            </a:r>
            <a:r>
              <a:rPr lang="zh-CN" altLang="en-US" sz="2000" dirty="0"/>
              <a:t>条规定的一般“殴打他人”治安违法行为中，也将“多次殴打”作为“情节较重”的情形。如果完全不加区分地仅以行为次数进行认定，则难以将治安违法与刑事犯罪有效界分，导致刑罚不当扩张。</a:t>
            </a:r>
            <a:endParaRPr lang="en-US" altLang="zh-CN" sz="2000" dirty="0"/>
          </a:p>
          <a:p>
            <a:pPr>
              <a:buNone/>
            </a:pPr>
            <a:r>
              <a:rPr lang="en-US" altLang="zh-CN" sz="2000" dirty="0"/>
              <a:t>                 </a:t>
            </a:r>
            <a:r>
              <a:rPr lang="zh-CN" altLang="en-US" sz="2000" dirty="0"/>
              <a:t>其次，</a:t>
            </a:r>
            <a:r>
              <a:rPr lang="en-US" altLang="zh-CN" sz="2000" dirty="0"/>
              <a:t>2013</a:t>
            </a:r>
            <a:r>
              <a:rPr lang="zh-CN" altLang="en-US" sz="2000" dirty="0"/>
              <a:t>年</a:t>
            </a:r>
            <a:r>
              <a:rPr lang="zh-CN" altLang="zh-CN" sz="2000" dirty="0"/>
              <a:t>《</a:t>
            </a:r>
            <a:r>
              <a:rPr lang="zh-CN" altLang="en-US" sz="2000" dirty="0"/>
              <a:t>寻衅滋事司法解释</a:t>
            </a:r>
            <a:r>
              <a:rPr lang="zh-CN" altLang="zh-CN" sz="2000" dirty="0"/>
              <a:t>》</a:t>
            </a:r>
            <a:r>
              <a:rPr lang="zh-CN" altLang="en-US" sz="2000" dirty="0"/>
              <a:t>第</a:t>
            </a:r>
            <a:r>
              <a:rPr lang="en-US" altLang="zh-CN" sz="2000" dirty="0"/>
              <a:t>2</a:t>
            </a:r>
            <a:r>
              <a:rPr lang="zh-CN" altLang="en-US" sz="2000" dirty="0"/>
              <a:t>条关于“情节恶劣”的解释，除了罗列的各种情形要件之外，均在之前限定有“破坏社会秩序”的共同要件。“多次随意殴打”并非仅有次数要求，还要有殴打行为社会危害性方面的要求。即，这多次殴打行为在整体上要达到破坏社会秩序的程度。</a:t>
            </a:r>
            <a:endParaRPr lang="en-US" altLang="zh-CN" sz="2000" dirty="0"/>
          </a:p>
          <a:p>
            <a:pPr>
              <a:buNone/>
            </a:pPr>
            <a:r>
              <a:rPr lang="en-US" altLang="zh-CN" sz="2000" dirty="0"/>
              <a:t>                 </a:t>
            </a:r>
            <a:r>
              <a:rPr lang="zh-CN" altLang="en-US" sz="2000" dirty="0"/>
              <a:t>（</a:t>
            </a:r>
            <a:r>
              <a:rPr lang="zh-CN" altLang="en-US" sz="1500" dirty="0">
                <a:solidFill>
                  <a:schemeClr val="tx2"/>
                </a:solidFill>
              </a:rPr>
              <a:t>如果这多次殴打行为都相当轻微，如都只是一个巴掌或捶击，伤害和影响都极其有限，给予治安处罚足以达成惩戒效果的，那么，即使殴打的次数已经达到三次，一般也不宜认定为“情节恶劣”。但如果行为人长期在某地域对他人实施这样的殴打，欺凌群众，引起当地群众激愤的，则可以认定对社会秩序造成严重破坏，可以认定为“情节恶劣”。</a:t>
            </a:r>
            <a:r>
              <a:rPr lang="zh-CN" altLang="en-US" sz="2000" dirty="0"/>
              <a:t>）</a:t>
            </a:r>
            <a:endParaRPr lang="en-US" altLang="zh-CN" sz="2000" dirty="0"/>
          </a:p>
          <a:p>
            <a:pPr>
              <a:buNone/>
            </a:pPr>
            <a:r>
              <a:rPr lang="en-US" altLang="zh-CN" sz="2000" dirty="0"/>
              <a:t>                </a:t>
            </a:r>
            <a:r>
              <a:rPr lang="zh-CN" altLang="en-US" sz="2000" dirty="0"/>
              <a:t>再次，以往司法解释关于“多次行为”都有“时间间隔”上的限定。如，</a:t>
            </a:r>
            <a:r>
              <a:rPr lang="en-US" altLang="zh-CN" sz="2000" dirty="0"/>
              <a:t>2013</a:t>
            </a:r>
            <a:r>
              <a:rPr lang="zh-CN" altLang="en-US" sz="2000" dirty="0"/>
              <a:t>年“两高”出台的</a:t>
            </a:r>
            <a:r>
              <a:rPr lang="zh-CN" altLang="zh-CN" sz="2000" dirty="0"/>
              <a:t>《</a:t>
            </a:r>
            <a:r>
              <a:rPr lang="zh-CN" altLang="en-US" sz="2000" dirty="0"/>
              <a:t>盗窃案件司法解释</a:t>
            </a:r>
            <a:r>
              <a:rPr lang="zh-CN" altLang="zh-CN" sz="2000" dirty="0"/>
              <a:t>》</a:t>
            </a:r>
            <a:r>
              <a:rPr lang="zh-CN" altLang="en-US" sz="2000" dirty="0"/>
              <a:t>第</a:t>
            </a:r>
            <a:r>
              <a:rPr lang="en-US" altLang="zh-CN" sz="2000" dirty="0"/>
              <a:t>3</a:t>
            </a:r>
            <a:r>
              <a:rPr lang="zh-CN" altLang="en-US" sz="2000" dirty="0"/>
              <a:t>条规定，“二年内盗窃三次以上” 应认定为“多次盗窃”；</a:t>
            </a:r>
            <a:r>
              <a:rPr lang="zh-CN" altLang="zh-CN" sz="2000" dirty="0"/>
              <a:t>《</a:t>
            </a:r>
            <a:r>
              <a:rPr lang="zh-CN" altLang="en-US" sz="2000" dirty="0"/>
              <a:t>敲诈勒索案件司法解释</a:t>
            </a:r>
            <a:r>
              <a:rPr lang="zh-CN" altLang="zh-CN" sz="2000" dirty="0"/>
              <a:t>》</a:t>
            </a:r>
            <a:r>
              <a:rPr lang="zh-CN" altLang="en-US" sz="2000" dirty="0"/>
              <a:t>第</a:t>
            </a:r>
            <a:r>
              <a:rPr lang="en-US" altLang="zh-CN" sz="2000" dirty="0"/>
              <a:t>3</a:t>
            </a:r>
            <a:r>
              <a:rPr lang="zh-CN" altLang="en-US" sz="2000" dirty="0"/>
              <a:t>条规定，“二年内敲诈勒索三次以上的”才认定为“多次敲诈勒索”。虽然</a:t>
            </a:r>
            <a:r>
              <a:rPr lang="zh-CN" altLang="zh-CN" sz="2000" dirty="0"/>
              <a:t>《</a:t>
            </a:r>
            <a:r>
              <a:rPr lang="zh-CN" altLang="en-US" sz="2000" dirty="0"/>
              <a:t>寻衅滋事司法解释</a:t>
            </a:r>
            <a:r>
              <a:rPr lang="zh-CN" altLang="zh-CN" sz="2000" dirty="0"/>
              <a:t>》</a:t>
            </a:r>
            <a:r>
              <a:rPr lang="zh-CN" altLang="en-US" sz="2000" dirty="0"/>
              <a:t>的这条规定中没有作这样的限定，但这些“多次行为”必须具有整体特征，具有一定整体上的连贯性，而不能存在明显地孤立、断隔</a:t>
            </a:r>
            <a:endParaRPr lang="en-US" altLang="zh-CN" sz="2000" dirty="0"/>
          </a:p>
          <a:p>
            <a:pPr>
              <a:buNone/>
            </a:pPr>
            <a:r>
              <a:rPr lang="en-US" altLang="zh-CN" sz="2000" dirty="0"/>
              <a:t>                </a:t>
            </a:r>
            <a:r>
              <a:rPr lang="zh-CN" altLang="en-US" sz="2000" dirty="0"/>
              <a:t>最后，“多次”行为中的前行为是否包括已经受过处理的殴打行为？应当区分不同的处罚类型，对于受到行政处罚、处分的前殴打行为，应当纳入“多次”的范围，但对于已经被处以刑法处罚的前殴打行为，不应纳入“多次”的范围。</a:t>
            </a:r>
            <a:endParaRPr lang="en-US" altLang="zh-CN" sz="2000" dirty="0"/>
          </a:p>
          <a:p>
            <a:pPr>
              <a:buNone/>
            </a:pPr>
            <a:r>
              <a:rPr lang="en-US" altLang="zh-CN" sz="2000" b="1" dirty="0"/>
              <a:t>        </a:t>
            </a:r>
            <a:endParaRPr lang="en-US" altLang="zh-CN" sz="2000" b="1" dirty="0">
              <a:solidFill>
                <a:schemeClr val="tx2"/>
              </a:solidFill>
            </a:endParaRPr>
          </a:p>
        </p:txBody>
      </p:sp>
    </p:spTree>
  </p:cSld>
  <p:clrMapOvr>
    <a:masterClrMapping/>
  </p:clrMapOvr>
  <p:transition spd="slow">
    <p:randomBar dir="ver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5715"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endParaRPr lang="en-US" altLang="zh-CN" sz="2000" b="1" dirty="0"/>
          </a:p>
          <a:p>
            <a:pPr>
              <a:buNone/>
            </a:pPr>
            <a:endParaRPr lang="en-US" altLang="zh-CN" sz="2000" b="1" dirty="0"/>
          </a:p>
          <a:p>
            <a:pPr>
              <a:buNone/>
            </a:pPr>
            <a:r>
              <a:rPr lang="en-US" altLang="zh-CN" sz="2800" b="1" dirty="0">
                <a:solidFill>
                  <a:schemeClr val="tx2"/>
                </a:solidFill>
              </a:rPr>
              <a:t>               </a:t>
            </a:r>
            <a:r>
              <a:rPr lang="en-US" altLang="zh-CN" sz="2800" dirty="0">
                <a:solidFill>
                  <a:schemeClr val="tx2"/>
                </a:solidFill>
              </a:rPr>
              <a:t>2019</a:t>
            </a:r>
            <a:r>
              <a:rPr lang="zh-CN" altLang="en-US" sz="2800" dirty="0">
                <a:solidFill>
                  <a:schemeClr val="tx2"/>
                </a:solidFill>
              </a:rPr>
              <a:t>年</a:t>
            </a:r>
            <a:r>
              <a:rPr lang="en-US" altLang="zh-CN" sz="2800" dirty="0">
                <a:solidFill>
                  <a:schemeClr val="tx2"/>
                </a:solidFill>
              </a:rPr>
              <a:t>4</a:t>
            </a:r>
            <a:r>
              <a:rPr lang="zh-CN" altLang="en-US" sz="2800" dirty="0">
                <a:solidFill>
                  <a:schemeClr val="tx2"/>
                </a:solidFill>
              </a:rPr>
              <a:t>月</a:t>
            </a:r>
            <a:r>
              <a:rPr lang="en-US" altLang="zh-CN" sz="2800" dirty="0">
                <a:solidFill>
                  <a:schemeClr val="tx2"/>
                </a:solidFill>
              </a:rPr>
              <a:t>9</a:t>
            </a:r>
            <a:r>
              <a:rPr lang="zh-CN" altLang="en-US" sz="2800" dirty="0">
                <a:solidFill>
                  <a:schemeClr val="tx2"/>
                </a:solidFill>
              </a:rPr>
              <a:t>日最高人民法院、最高人民检察院、公安部、司法部联合颁布实施的</a:t>
            </a:r>
            <a:r>
              <a:rPr lang="zh-CN" altLang="zh-CN" sz="2800" dirty="0">
                <a:solidFill>
                  <a:schemeClr val="tx2"/>
                </a:solidFill>
              </a:rPr>
              <a:t>《</a:t>
            </a:r>
            <a:r>
              <a:rPr lang="zh-CN" altLang="en-US" sz="2800" dirty="0">
                <a:solidFill>
                  <a:schemeClr val="tx2"/>
                </a:solidFill>
              </a:rPr>
              <a:t>关于办理实施“软暴力”的刑事案件若干问题的意见</a:t>
            </a:r>
            <a:r>
              <a:rPr lang="zh-CN" altLang="zh-CN" sz="2800" dirty="0">
                <a:solidFill>
                  <a:schemeClr val="tx2"/>
                </a:solidFill>
              </a:rPr>
              <a:t>》</a:t>
            </a:r>
            <a:r>
              <a:rPr lang="zh-CN" altLang="en-US" sz="2800" dirty="0">
                <a:solidFill>
                  <a:schemeClr val="tx2"/>
                </a:solidFill>
              </a:rPr>
              <a:t>第五条明确规定，</a:t>
            </a:r>
            <a:r>
              <a:rPr lang="zh-CN" altLang="zh-CN" sz="2800" dirty="0">
                <a:solidFill>
                  <a:schemeClr val="tx2"/>
                </a:solidFill>
              </a:rPr>
              <a:t>《</a:t>
            </a:r>
            <a:r>
              <a:rPr lang="en-US" altLang="zh-CN" sz="2800" dirty="0">
                <a:solidFill>
                  <a:schemeClr val="tx2"/>
                </a:solidFill>
                <a:hlinkClick r:id="rId1"/>
              </a:rPr>
              <a:t>寻衅滋事司法解释</a:t>
            </a:r>
            <a:r>
              <a:rPr lang="zh-CN" altLang="zh-CN" sz="2800" dirty="0">
                <a:solidFill>
                  <a:schemeClr val="tx2"/>
                </a:solidFill>
              </a:rPr>
              <a:t>》</a:t>
            </a:r>
            <a:r>
              <a:rPr lang="en-US" altLang="zh-CN" sz="2800" dirty="0">
                <a:solidFill>
                  <a:schemeClr val="tx2"/>
                </a:solidFill>
                <a:hlinkClick r:id="rId2"/>
              </a:rPr>
              <a:t>第二条</a:t>
            </a:r>
            <a:r>
              <a:rPr lang="zh-CN" altLang="en-US" sz="2800" dirty="0">
                <a:solidFill>
                  <a:schemeClr val="tx2"/>
                </a:solidFill>
              </a:rPr>
              <a:t>至第四条中的“多次”一般应当理解为二年内实施寻衅滋事行为三次以上。三次以上寻衅滋事行为既包括同一类别的行为，也包括不同类别的行为；既包括未受行政处罚的行为，也包括已受行政处罚的行为</a:t>
            </a:r>
            <a:r>
              <a:rPr lang="zh-CN" altLang="en-US" sz="2000" dirty="0"/>
              <a:t>。</a:t>
            </a:r>
            <a:endParaRPr lang="en-US" altLang="zh-CN" sz="2000" b="1" dirty="0">
              <a:solidFill>
                <a:schemeClr val="tx2"/>
              </a:solidFill>
            </a:endParaRPr>
          </a:p>
        </p:txBody>
      </p:sp>
    </p:spTree>
  </p:cSld>
  <p:clrMapOvr>
    <a:masterClrMapping/>
  </p:clrMapOvr>
  <p:transition spd="slow">
    <p:randomBar dir="ver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6739"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en-US" altLang="zh-CN" sz="2000" b="1" dirty="0"/>
              <a:t>      </a:t>
            </a:r>
            <a:endParaRPr lang="en-US" altLang="zh-CN" sz="2000" b="1" dirty="0"/>
          </a:p>
          <a:p>
            <a:pPr>
              <a:buNone/>
            </a:pPr>
            <a:r>
              <a:rPr lang="en-US" altLang="zh-CN" sz="2000" b="1" dirty="0"/>
              <a:t>       </a:t>
            </a:r>
            <a:r>
              <a:rPr lang="en-US" altLang="zh-CN" sz="2500" b="1" dirty="0"/>
              <a:t>4</a:t>
            </a:r>
            <a:r>
              <a:rPr lang="zh-CN" altLang="en-US" sz="2500" b="1" dirty="0"/>
              <a:t>、持凶器随意殴打他人</a:t>
            </a:r>
            <a:endParaRPr lang="en-US" altLang="zh-CN" sz="2500" b="1" dirty="0"/>
          </a:p>
          <a:p>
            <a:pPr>
              <a:buNone/>
            </a:pPr>
            <a:r>
              <a:rPr lang="en-US" altLang="zh-CN" sz="2500" b="1" dirty="0"/>
              <a:t>              </a:t>
            </a:r>
            <a:r>
              <a:rPr lang="en-US" altLang="zh-CN" sz="2500" dirty="0"/>
              <a:t>2013</a:t>
            </a:r>
            <a:r>
              <a:rPr lang="zh-CN" altLang="en-US" sz="2500" dirty="0"/>
              <a:t>年</a:t>
            </a:r>
            <a:r>
              <a:rPr lang="zh-CN" altLang="zh-CN" sz="2500" dirty="0"/>
              <a:t>《</a:t>
            </a:r>
            <a:r>
              <a:rPr lang="zh-CN" altLang="en-US" sz="2500" dirty="0"/>
              <a:t>寻衅滋事司法解释</a:t>
            </a:r>
            <a:r>
              <a:rPr lang="zh-CN" altLang="zh-CN" sz="2500" dirty="0"/>
              <a:t>》</a:t>
            </a:r>
            <a:r>
              <a:rPr lang="zh-CN" altLang="en-US" sz="2500" dirty="0"/>
              <a:t>较之江苏省的会议纪要及</a:t>
            </a:r>
            <a:r>
              <a:rPr lang="zh-CN" altLang="zh-CN" sz="2500" dirty="0"/>
              <a:t>《</a:t>
            </a:r>
            <a:r>
              <a:rPr lang="zh-CN" altLang="en-US" sz="2500" dirty="0"/>
              <a:t>公安立案追诉标准（一）</a:t>
            </a:r>
            <a:r>
              <a:rPr lang="zh-CN" altLang="zh-CN" sz="2500" dirty="0"/>
              <a:t>》</a:t>
            </a:r>
            <a:r>
              <a:rPr lang="zh-CN" altLang="en-US" sz="2500" dirty="0"/>
              <a:t>一个重要变化是：将</a:t>
            </a:r>
            <a:r>
              <a:rPr lang="zh-CN" altLang="en-US" sz="2500" b="1" dirty="0">
                <a:solidFill>
                  <a:schemeClr val="tx2"/>
                </a:solidFill>
              </a:rPr>
              <a:t>“持械随意殴打他人”</a:t>
            </a:r>
            <a:r>
              <a:rPr lang="zh-CN" altLang="en-US" sz="2500" dirty="0"/>
              <a:t>变为</a:t>
            </a:r>
            <a:r>
              <a:rPr lang="zh-CN" altLang="en-US" sz="2500" b="1" dirty="0">
                <a:solidFill>
                  <a:schemeClr val="tx2"/>
                </a:solidFill>
              </a:rPr>
              <a:t>“持凶器随意殴打他人”</a:t>
            </a:r>
            <a:r>
              <a:rPr lang="zh-CN" altLang="en-US" sz="2500" dirty="0"/>
              <a:t>。“器械”和“凶器”的范围何有区别？“持凶器”与“携带凶器”有何不同？</a:t>
            </a:r>
            <a:endParaRPr lang="en-US" altLang="zh-CN" sz="2500" dirty="0"/>
          </a:p>
          <a:p>
            <a:pPr>
              <a:buNone/>
            </a:pPr>
            <a:r>
              <a:rPr lang="en-US" altLang="zh-CN" sz="2500" dirty="0"/>
              <a:t>               </a:t>
            </a:r>
            <a:r>
              <a:rPr lang="zh-CN" altLang="en-US" sz="2500" dirty="0"/>
              <a:t>在大多数公众的意识中，一般只将刀、枪、棒等常见、典型的器具视为“凶器”。但作为刑法用语中的“凶器”，特别是在司法实务认定中，不能仅按照这字面和生活日常用语进行理解，应根据不同行为情境进行不同认定，其范围也不仅限于这些典型凶器。例如，</a:t>
            </a:r>
            <a:r>
              <a:rPr lang="zh-CN" altLang="en-US" sz="2500" b="1" dirty="0">
                <a:solidFill>
                  <a:schemeClr val="tx2"/>
                </a:solidFill>
              </a:rPr>
              <a:t>菜刀，当用于日常做饭切菜时，它不是凶器，但当其用于砍杀他人时，就是凶器；为了蓄意杀人而专门准备的绳索、刀枪、棍棒是凶器，临时起冲突而随手捡起将他人砸死、砸伤的路边石块也是凶器</a:t>
            </a:r>
            <a:r>
              <a:rPr lang="zh-CN" altLang="en-US" sz="2500" dirty="0"/>
              <a:t>。</a:t>
            </a:r>
            <a:endParaRPr lang="en-US" altLang="zh-CN" sz="2500" b="1" dirty="0"/>
          </a:p>
        </p:txBody>
      </p:sp>
    </p:spTree>
  </p:cSld>
  <p:clrMapOvr>
    <a:masterClrMapping/>
  </p:clrMapOvr>
  <p:transition spd="slow">
    <p:randomBar dir="vert"/>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7763"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en-US" altLang="zh-CN" sz="2000" b="1" dirty="0"/>
              <a:t>            </a:t>
            </a:r>
            <a:r>
              <a:rPr lang="en-US" altLang="zh-CN" sz="2000" dirty="0"/>
              <a:t>2000</a:t>
            </a:r>
            <a:r>
              <a:rPr lang="zh-CN" altLang="en-US" sz="2000" dirty="0"/>
              <a:t>年</a:t>
            </a:r>
            <a:r>
              <a:rPr lang="en-US" altLang="zh-CN" sz="2000" dirty="0"/>
              <a:t>11</a:t>
            </a:r>
            <a:r>
              <a:rPr lang="zh-CN" altLang="en-US" sz="2000" dirty="0"/>
              <a:t>月，最高人民法院出台的</a:t>
            </a:r>
            <a:r>
              <a:rPr lang="zh-CN" altLang="zh-CN" sz="2000" dirty="0"/>
              <a:t>《</a:t>
            </a:r>
            <a:r>
              <a:rPr lang="zh-CN" altLang="en-US" sz="2000" dirty="0"/>
              <a:t>关于审理抢劫案件具体应用法律若干问题的解释</a:t>
            </a:r>
            <a:r>
              <a:rPr lang="zh-CN" altLang="zh-CN" sz="2000" dirty="0"/>
              <a:t>》</a:t>
            </a:r>
            <a:r>
              <a:rPr lang="zh-CN" altLang="en-US" sz="2000" dirty="0"/>
              <a:t>首次在立法上对“凶器”作了明确性解释，规定“携带凶器抢夺”是指“行为人随身携带枪支、爆炸物、管制刀具等国家禁止个人携带的器械进行抢夺或者为了实施犯罪而携带其他器械进行抢夺的行为”。</a:t>
            </a:r>
            <a:r>
              <a:rPr lang="en-US" altLang="zh-CN" sz="2000" dirty="0"/>
              <a:t>2005</a:t>
            </a:r>
            <a:r>
              <a:rPr lang="zh-CN" altLang="en-US" sz="2000" dirty="0"/>
              <a:t>年</a:t>
            </a:r>
            <a:r>
              <a:rPr lang="en-US" altLang="zh-CN" sz="2000" dirty="0"/>
              <a:t>6</a:t>
            </a:r>
            <a:r>
              <a:rPr lang="zh-CN" altLang="en-US" sz="2000" dirty="0"/>
              <a:t>月，最高人民法院出台的</a:t>
            </a:r>
            <a:r>
              <a:rPr lang="zh-CN" altLang="zh-CN" sz="2000" dirty="0"/>
              <a:t>《</a:t>
            </a:r>
            <a:r>
              <a:rPr lang="zh-CN" altLang="en-US" sz="2000" dirty="0"/>
              <a:t>关于审理抢劫、抢夺刑事案件适用法律若干问题的意见</a:t>
            </a:r>
            <a:r>
              <a:rPr lang="zh-CN" altLang="zh-CN" sz="2000" dirty="0"/>
              <a:t>》</a:t>
            </a:r>
            <a:r>
              <a:rPr lang="zh-CN" altLang="en-US" sz="2000" dirty="0"/>
              <a:t>重申了上述规定，并规定行为人随身携带国家禁止个人携带的器械以外的其他器械抢夺，但有证据证明该器械确实不是为了实施犯罪准备的，不以抢劫罪定罪。行为人将随身携带凶器有意加以显示，能为被害人察觉的，直接适用抢劫罪的规定定罪处罚。</a:t>
            </a:r>
            <a:r>
              <a:rPr lang="en-US" altLang="zh-CN" sz="2000" dirty="0"/>
              <a:t>2013</a:t>
            </a:r>
            <a:r>
              <a:rPr lang="zh-CN" altLang="en-US" sz="2000" dirty="0"/>
              <a:t>年</a:t>
            </a:r>
            <a:r>
              <a:rPr lang="en-US" altLang="zh-CN" sz="2000" dirty="0"/>
              <a:t>4</a:t>
            </a:r>
            <a:r>
              <a:rPr lang="zh-CN" altLang="en-US" sz="2000" dirty="0"/>
              <a:t>月，“两高”联合出台的</a:t>
            </a:r>
            <a:r>
              <a:rPr lang="zh-CN" altLang="zh-CN" sz="2000" dirty="0"/>
              <a:t>《</a:t>
            </a:r>
            <a:r>
              <a:rPr lang="zh-CN" altLang="en-US" sz="2000" dirty="0"/>
              <a:t>关于办理盗窃刑事案件适用法律若干问题的解释</a:t>
            </a:r>
            <a:r>
              <a:rPr lang="zh-CN" altLang="zh-CN" sz="2000" dirty="0"/>
              <a:t>》</a:t>
            </a:r>
            <a:r>
              <a:rPr lang="zh-CN" altLang="en-US" sz="2000" dirty="0"/>
              <a:t>第三条规定，携带枪支、爆炸物、管制刀具等国家禁止个人携带的器械，或者为了实施违法犯罪携带其他足以危害他人人身安全的器械盗窃的，应当认定为“携带凶器盗窃”。</a:t>
            </a:r>
            <a:endParaRPr lang="en-US" altLang="zh-CN" sz="2000" dirty="0"/>
          </a:p>
          <a:p>
            <a:pPr>
              <a:buNone/>
            </a:pPr>
            <a:r>
              <a:rPr lang="en-US" altLang="zh-CN" sz="2000" b="1" dirty="0"/>
              <a:t>               </a:t>
            </a:r>
            <a:endParaRPr lang="en-US" altLang="zh-CN" sz="2000" b="1" dirty="0"/>
          </a:p>
          <a:p>
            <a:pPr>
              <a:buNone/>
            </a:pPr>
            <a:r>
              <a:rPr lang="en-US" altLang="zh-CN" sz="2000" b="1" dirty="0"/>
              <a:t>        </a:t>
            </a:r>
            <a:r>
              <a:rPr lang="zh-CN" altLang="en-US" sz="2800" dirty="0">
                <a:solidFill>
                  <a:schemeClr val="tx2"/>
                </a:solidFill>
              </a:rPr>
              <a:t>“凶器”包括枪支、爆炸物、管制刀具等国家禁止个人携带的器械或者为了实施犯罪而携带的足以危害他人人身安全的其他器械。</a:t>
            </a:r>
            <a:endParaRPr lang="en-US" altLang="zh-CN" sz="2800" b="1" dirty="0">
              <a:solidFill>
                <a:schemeClr val="tx2"/>
              </a:solidFill>
            </a:endParaRPr>
          </a:p>
        </p:txBody>
      </p:sp>
    </p:spTree>
  </p:cSld>
  <p:clrMapOvr>
    <a:masterClrMapping/>
  </p:clrMapOvr>
  <p:transition spd="slow">
    <p:randomBar dir="vert"/>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8787"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en-US" altLang="zh-CN" sz="2000" dirty="0"/>
              <a:t>                  </a:t>
            </a:r>
            <a:r>
              <a:rPr lang="zh-CN" altLang="en-US" sz="2000" dirty="0"/>
              <a:t>枪支、爆炸物、管制刀具等典型“凶器”，在暴力犯罪案件中一般不会存在太多争议。将管制刀具等违禁品认定为随意殴打行为的“凶器”在实践中不会存在太多争议，关键是其他非典型的一般器物，即“其他器械”如何认定，理论界和司法界认识不一。需要对“凶器”的性质有正确的理解。</a:t>
            </a:r>
            <a:endParaRPr lang="en-US" altLang="zh-CN" sz="2000" dirty="0"/>
          </a:p>
          <a:p>
            <a:pPr>
              <a:buNone/>
            </a:pPr>
            <a:r>
              <a:rPr lang="en-US" altLang="zh-CN" sz="2000" dirty="0"/>
              <a:t>               </a:t>
            </a:r>
            <a:r>
              <a:rPr lang="zh-CN" altLang="en-US" sz="2000" dirty="0"/>
              <a:t>本文认为，“随意殴打他人”的“凶器”范围，一方面要具备一般凶器的性质和范围，另一方面也要符合“殴打”行为的动作特性。基于“殴打”行为动作的特性，通过枪击、爆破等方式伤害人体时，枪支和爆炸物当然不属于殴打行为的“凶器”，只有拿枪支、爆炸物作为一个物件抡、敲、砸人体时，才可能成为殴打行为的“凶器”，但此时不应将其视为枪支和爆炸物，而是与铁棍、石头一样，只是一般器物。</a:t>
            </a:r>
            <a:endParaRPr lang="en-US" altLang="zh-CN" sz="2000" dirty="0"/>
          </a:p>
          <a:p>
            <a:pPr>
              <a:buNone/>
            </a:pPr>
            <a:r>
              <a:rPr lang="en-US" altLang="zh-CN" sz="2000" b="1" dirty="0"/>
              <a:t>             </a:t>
            </a:r>
            <a:r>
              <a:rPr lang="en-US" altLang="zh-CN" sz="2000" dirty="0"/>
              <a:t>(1) </a:t>
            </a:r>
            <a:r>
              <a:rPr lang="zh-CN" altLang="en-US" sz="2000" dirty="0"/>
              <a:t>必须是人体组织之外客观存在的器物。人的头、拳、脚、四肢、牙齿等都能致伤，但都不是器具，当然不属于“凶器”。而凶器是客观存在、有形可见的，思想意念中的危险物也不可能成为“凶器”。</a:t>
            </a:r>
            <a:endParaRPr lang="en-US" altLang="zh-CN" sz="2000" dirty="0"/>
          </a:p>
          <a:p>
            <a:pPr>
              <a:buNone/>
            </a:pPr>
            <a:r>
              <a:rPr lang="en-US" altLang="zh-CN" sz="2000" b="1" dirty="0"/>
              <a:t>          </a:t>
            </a:r>
            <a:r>
              <a:rPr lang="en-US" altLang="zh-CN" sz="2000" dirty="0"/>
              <a:t>(2)</a:t>
            </a:r>
            <a:r>
              <a:rPr lang="zh-CN" altLang="en-US" sz="2000" dirty="0"/>
              <a:t>必须在物理机能方面具有明显的人体杀伤力，即其物理性能上具有致人死伤之较大可能性。首先，其必须有杀伤力。客观上不大可能致人身体损伤，最多只能致人一般疼痛的器物，如纸棒、书本、衣物、毛巾、塑料玩具等明显不具有人身危险性的日常物品，不应认定为“凶器”。</a:t>
            </a:r>
            <a:endParaRPr lang="en-US" altLang="zh-CN" sz="2000" dirty="0"/>
          </a:p>
          <a:p>
            <a:pPr>
              <a:buNone/>
            </a:pPr>
            <a:r>
              <a:rPr lang="en-US" altLang="zh-CN" sz="2000" b="1" dirty="0"/>
              <a:t>            </a:t>
            </a:r>
            <a:endParaRPr lang="en-US" altLang="zh-CN" sz="2800" b="1" dirty="0">
              <a:solidFill>
                <a:schemeClr val="tx2"/>
              </a:solidFill>
            </a:endParaRPr>
          </a:p>
        </p:txBody>
      </p:sp>
    </p:spTree>
  </p:cSld>
  <p:clrMapOvr>
    <a:masterClrMapping/>
  </p:clrMapOvr>
  <p:transition spd="slow">
    <p:randomBar dir="vert"/>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19811"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endParaRPr lang="en-US" altLang="zh-CN" sz="2000" b="1" dirty="0"/>
          </a:p>
          <a:p>
            <a:pPr>
              <a:buNone/>
            </a:pPr>
            <a:r>
              <a:rPr lang="en-US" altLang="zh-CN" sz="2000" dirty="0"/>
              <a:t>       </a:t>
            </a:r>
            <a:r>
              <a:rPr lang="zh-CN" altLang="en-US" sz="2000" dirty="0"/>
              <a:t>其次，其杀伤力必须较为明显。对于木棍、木棒、石块、鞭子、酒瓶、绳索等有一定致伤力的日常器物，很难按照器物种类一概而论。</a:t>
            </a:r>
            <a:endParaRPr lang="en-US" altLang="zh-CN" sz="2000" dirty="0"/>
          </a:p>
          <a:p>
            <a:pPr>
              <a:buNone/>
            </a:pPr>
            <a:r>
              <a:rPr lang="en-US" altLang="zh-CN" sz="2000" dirty="0"/>
              <a:t>                </a:t>
            </a:r>
            <a:r>
              <a:rPr lang="zh-CN" altLang="en-US" sz="2000" dirty="0"/>
              <a:t>如，较粗的大木棍、大砖块、带刺钩的皮鞭致人伤残的可能性较大，可能成为“凶器”，但较细的小树枝、随手捡拾的小石块、小竹椅、小酒瓶等杀伤力有限，不宜认定为“凶器”。因此，对于这种器物就应该根据具体情况进行具体评判。</a:t>
            </a:r>
            <a:endParaRPr lang="en-US" altLang="zh-CN" sz="2000" dirty="0"/>
          </a:p>
          <a:p>
            <a:pPr>
              <a:buNone/>
            </a:pPr>
            <a:r>
              <a:rPr lang="en-US" altLang="zh-CN" sz="2000" dirty="0"/>
              <a:t>               </a:t>
            </a:r>
            <a:r>
              <a:rPr lang="zh-CN" altLang="en-US" sz="2000" dirty="0"/>
              <a:t>本文认为，应当以致残的可能性大小，而不仅仅是以致伤的可能性大小作为主要评判依据。这是“持凶器殴打”和“持械殴打”的关键区别所在。</a:t>
            </a:r>
            <a:endParaRPr lang="en-US" altLang="zh-CN" sz="2000" dirty="0"/>
          </a:p>
          <a:p>
            <a:pPr>
              <a:buNone/>
            </a:pPr>
            <a:r>
              <a:rPr lang="en-US" altLang="zh-CN" sz="2000" dirty="0"/>
              <a:t>                  </a:t>
            </a:r>
            <a:r>
              <a:rPr lang="zh-CN" altLang="en-US" sz="2000" b="1" dirty="0">
                <a:solidFill>
                  <a:schemeClr val="tx2"/>
                </a:solidFill>
              </a:rPr>
              <a:t>凶器的杀伤力应该较之一般器械要强。其不仅仅会致伤，还可能致残，甚至致死。既然司法解释将“持凶器殴打他人”作为一个独立的够罪要件，说明这“凶器”本身对被害人的生命、身体危险性就较大，而不仅仅是一般的致人疼痛或致人一般伤害的程度。因此，致残可能性越大，说明其本身的杀伤力就明显，则越有可能成为“凶器”，致残可能性越小，越不可能成为“凶器”。</a:t>
            </a:r>
            <a:endParaRPr lang="en-US" altLang="zh-CN" sz="2000" b="1" dirty="0">
              <a:solidFill>
                <a:schemeClr val="tx2"/>
              </a:solidFill>
            </a:endParaRPr>
          </a:p>
          <a:p>
            <a:pPr>
              <a:buNone/>
            </a:pPr>
            <a:r>
              <a:rPr lang="en-US" altLang="zh-CN" sz="2000" dirty="0"/>
              <a:t>           </a:t>
            </a:r>
            <a:r>
              <a:rPr lang="zh-CN" altLang="en-US" sz="2000" dirty="0"/>
              <a:t>再次，其杀伤力是基于物理方面的机能，而不是基于化学、生物等其他方面的机能。“殴打”的动作特性决定其是依法物理撞击、碰撞给人体造成疼痛、伤害的。因此，“凶器”的杀伤力必须是基于其物体本身的物理特性，而不是其他特性。如枪支、炸药、硫酸水主要是依靠物质的化学属性造成人体损伤，无法体现其“殴打”的动作属性，不能作为“随意殴打”的“凶器”。</a:t>
            </a:r>
            <a:endParaRPr lang="en-US" altLang="zh-CN" sz="2000" b="1" dirty="0">
              <a:solidFill>
                <a:schemeClr val="tx2"/>
              </a:solidFill>
            </a:endParaRPr>
          </a:p>
          <a:p>
            <a:pPr>
              <a:buNone/>
            </a:pPr>
            <a:r>
              <a:rPr lang="en-US" altLang="zh-CN" sz="2000" b="1" dirty="0"/>
              <a:t>             </a:t>
            </a:r>
            <a:endParaRPr lang="en-US" altLang="zh-CN" sz="2000" b="1" dirty="0"/>
          </a:p>
        </p:txBody>
      </p:sp>
    </p:spTree>
  </p:cSld>
  <p:clrMapOvr>
    <a:masterClrMapping/>
  </p:clrMapOvr>
  <p:transition spd="slow">
    <p:randomBar dir="vert"/>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0835"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en-US" altLang="zh-CN" sz="2000" b="1" dirty="0"/>
              <a:t> </a:t>
            </a:r>
            <a:endParaRPr lang="en-US" altLang="zh-CN" sz="2000" b="1" dirty="0"/>
          </a:p>
          <a:p>
            <a:pPr>
              <a:buNone/>
            </a:pPr>
            <a:r>
              <a:rPr lang="en-US" altLang="zh-CN" sz="2000" b="1" dirty="0"/>
              <a:t>       </a:t>
            </a:r>
            <a:r>
              <a:rPr lang="zh-CN" altLang="en-US" sz="2800" dirty="0"/>
              <a:t>（</a:t>
            </a:r>
            <a:r>
              <a:rPr lang="en-US" altLang="zh-CN" sz="2800" dirty="0"/>
              <a:t>3</a:t>
            </a:r>
            <a:r>
              <a:rPr lang="zh-CN" altLang="en-US" sz="2800" dirty="0"/>
              <a:t>）必须实际用于殴打他人。器物虽然具有杀伤力，但其并非用于殴打他人，而是另有所用，则不能视为随意殴打他人的“凶器”。“持凶器殴打”和“携带凶器殴打”的关键区别就在于：“持凶器”是将凶器实际用于了殴打他人，包括“已经用于”殴打的器物，也包括“正在用于”殴打的器物；而“携带凶器”殴打并非要求一定实际使用，也包括“准备用于”殴打的情况，只要该凶器的使用目的在于殴打即可，即使没有实际使用，但在殴打中随身携带或向被害人显露即可。</a:t>
            </a:r>
            <a:endParaRPr lang="en-US" altLang="zh-CN" sz="2800" dirty="0"/>
          </a:p>
          <a:p>
            <a:pPr>
              <a:buNone/>
            </a:pPr>
            <a:r>
              <a:rPr lang="en-US" altLang="zh-CN" sz="2800" dirty="0"/>
              <a:t>         </a:t>
            </a:r>
            <a:r>
              <a:rPr lang="zh-CN" altLang="en-US" sz="2800" dirty="0"/>
              <a:t>“持凶器随意殴打他人”必须要求已实际使用凶器在殴打，</a:t>
            </a:r>
            <a:r>
              <a:rPr lang="zh-CN" altLang="en-US" sz="2800" b="1" dirty="0">
                <a:solidFill>
                  <a:schemeClr val="tx2"/>
                </a:solidFill>
              </a:rPr>
              <a:t>不包括携带凶器未使用，或只是故意向被害人显露的情形。</a:t>
            </a:r>
            <a:r>
              <a:rPr lang="zh-CN" altLang="en-US" sz="2800" dirty="0"/>
              <a:t>后者应该属于威胁或恐吓的行为范畴，而不属于殴打行为范畴。</a:t>
            </a:r>
            <a:r>
              <a:rPr lang="en-US" altLang="zh-CN" sz="2800" b="1" dirty="0"/>
              <a:t>       </a:t>
            </a:r>
            <a:endParaRPr lang="en-US" altLang="zh-CN" sz="2800" b="1" dirty="0"/>
          </a:p>
        </p:txBody>
      </p:sp>
    </p:spTree>
  </p:cSld>
  <p:clrMapOvr>
    <a:masterClrMapping/>
  </p:clrMapOvr>
  <p:transition spd="slow">
    <p:randomBar dir="vert"/>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1859"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5</a:t>
            </a:r>
            <a:r>
              <a:rPr lang="zh-CN" altLang="en-US" sz="2400" dirty="0"/>
              <a:t>、随意殴打精神病人、残疾人、流浪乞讨人员、老年人、孕妇、未成年人，造成恶劣社会影响</a:t>
            </a:r>
            <a:endParaRPr lang="en-US" altLang="zh-CN" sz="2400" dirty="0"/>
          </a:p>
          <a:p>
            <a:pPr>
              <a:buNone/>
            </a:pPr>
            <a:r>
              <a:rPr lang="en-US" altLang="zh-CN" sz="2400" dirty="0"/>
              <a:t>     </a:t>
            </a:r>
            <a:r>
              <a:rPr lang="zh-CN" altLang="en-US" sz="2000" dirty="0"/>
              <a:t>“恶劣社会影响”的表述较为抽象，评价角度也较宽泛。但根据本类型行为的客体内容分析，其主要体现在对公众的心理、道德观念及社会风尚方面的破坏和影响。这既包括给殴打当场围观群众、周边居民的影响，也包括殴打事件经扩散、传播、报道后给社会大众、媒体舆论造成的影响。如，</a:t>
            </a:r>
            <a:r>
              <a:rPr lang="zh-CN" altLang="en-US" sz="2000" b="1" dirty="0">
                <a:solidFill>
                  <a:schemeClr val="tx2"/>
                </a:solidFill>
              </a:rPr>
              <a:t>专门以殴打乞讨流浪人员取乐，或在公众聚集处以殴打方式羞辱残疾人，经网络传播后引起民愤的；在公共汽车上殴打孕妇，且无视群众劝阻，执意殴打，引起众怒的等。</a:t>
            </a:r>
            <a:endParaRPr lang="en-US" altLang="zh-CN" sz="2000" b="1" dirty="0">
              <a:solidFill>
                <a:schemeClr val="tx2"/>
              </a:solidFill>
            </a:endParaRPr>
          </a:p>
          <a:p>
            <a:pPr>
              <a:buNone/>
            </a:pPr>
            <a:r>
              <a:rPr lang="en-US" altLang="zh-CN" sz="2800" dirty="0"/>
              <a:t>6</a:t>
            </a:r>
            <a:r>
              <a:rPr lang="zh-CN" altLang="en-US" sz="2800" dirty="0"/>
              <a:t>、在公共场所随意殴打他人，造成公共场所秩序严重混</a:t>
            </a:r>
            <a:r>
              <a:rPr lang="zh-CN" altLang="en-US" sz="2000" dirty="0"/>
              <a:t>应该根据公共场所的性质、功能、地理位置、影响力、空间大小，行为时间及破坏范围，行为前后的场所中人员密集程度、人群流动状况、秩序状况，场所及公众受破坏或影响的范围、程度等因素综合评判。</a:t>
            </a:r>
            <a:endParaRPr lang="en-US" altLang="zh-CN" sz="2000" dirty="0"/>
          </a:p>
          <a:p>
            <a:pPr>
              <a:buNone/>
            </a:pPr>
            <a:r>
              <a:rPr lang="en-US" altLang="zh-CN" sz="2000" dirty="0"/>
              <a:t>         </a:t>
            </a:r>
            <a:r>
              <a:rPr lang="zh-CN" altLang="en-US" sz="1800" dirty="0"/>
              <a:t>首先，要看公共场所的基本功能受影响程度。其次，要看场所中公众正常活动受影响程度。有时殴打行为虽未造成公共场所的基本功能受损，但却给周边公众的造成了较大困扰，致使公众的正常活动受阻或受破坏，</a:t>
            </a:r>
            <a:r>
              <a:rPr lang="zh-CN" altLang="en-US" sz="1800" dirty="0">
                <a:solidFill>
                  <a:schemeClr val="tx2"/>
                </a:solidFill>
              </a:rPr>
              <a:t>如在影院里殴打，虽未导致影院无法继续经营，但却严重破坏了观影气氛，致使大部分公众难以继续观影；或在商店中殴打，商店虽未被迫停止营业，但因殴打事件影响了消费经营气氛，致使顾客不愿或难以继续到此正常购物消费；或在广场上殴打，虽没有堵塞交通、影响广场通行，但殴打事件却破坏了广场安宁有序的氛围，致使公众无法继续在此正常地休闲、娱乐、交流，一般也应视为“严重混乱”。</a:t>
            </a:r>
            <a:endParaRPr lang="en-US" altLang="zh-CN" sz="1800" dirty="0">
              <a:solidFill>
                <a:schemeClr val="tx2"/>
              </a:solidFill>
            </a:endParaRPr>
          </a:p>
          <a:p>
            <a:pPr>
              <a:buNone/>
            </a:pPr>
            <a:endParaRPr lang="en-US" altLang="zh-CN" sz="2000" b="1" dirty="0"/>
          </a:p>
        </p:txBody>
      </p:sp>
    </p:spTree>
  </p:cSld>
  <p:clrMapOvr>
    <a:masterClrMapping/>
  </p:clrMapOvr>
  <p:transition spd="slow">
    <p:randomBar dir="vert"/>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2883"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dirty="0"/>
          </a:p>
          <a:p>
            <a:pPr>
              <a:buNone/>
            </a:pPr>
            <a:r>
              <a:rPr lang="en-US" altLang="zh-CN" sz="2000" dirty="0"/>
              <a:t>7</a:t>
            </a:r>
            <a:r>
              <a:rPr lang="zh-CN" altLang="en-US" sz="2000" dirty="0"/>
              <a:t>、其他情节恶劣的情形</a:t>
            </a:r>
            <a:endParaRPr lang="en-US" altLang="zh-CN" sz="2000" dirty="0"/>
          </a:p>
          <a:p>
            <a:pPr>
              <a:buNone/>
            </a:pPr>
            <a:r>
              <a:rPr lang="en-US" altLang="zh-CN" sz="2000" dirty="0"/>
              <a:t>            </a:t>
            </a:r>
            <a:r>
              <a:rPr lang="zh-CN" altLang="en-US" sz="2000" dirty="0"/>
              <a:t>这是一个“兜底性”条款。“兜底条款”在立法中较为常见，为了弥补立法之相对滞后性。但并非毫无边界，应当与前罗列项具有相当性。</a:t>
            </a:r>
            <a:endParaRPr lang="en-US" altLang="zh-CN" sz="2000" dirty="0"/>
          </a:p>
          <a:p>
            <a:pPr>
              <a:buNone/>
            </a:pPr>
            <a:r>
              <a:rPr lang="en-US" altLang="zh-CN" sz="2000" b="1" dirty="0"/>
              <a:t>               </a:t>
            </a:r>
            <a:r>
              <a:rPr lang="zh-CN" altLang="en-US" sz="2000" b="1" dirty="0"/>
              <a:t>其一，</a:t>
            </a:r>
            <a:r>
              <a:rPr lang="zh-CN" altLang="en-US" sz="2000" dirty="0"/>
              <a:t>“情节恶劣”的评价角度基本能明确。从前几项列举的情形可知，“情节恶劣”主要从行为的客观危害和行为体现行为人的主观恶性两方面评价。将与之相关的情节因素作为评查对象。对于与之无关的情节，不应作为认定“情节恶劣”的因素。如，行为人的“一贯表现”、其他违法犯罪前科劣迹、被害人的社会地位等。在没有其他情节的情况下，不能仅凭行为人的人品差，或被害人的社会地位高、名声大为由，认定行为“情节恶劣”。“方舟子遇袭”案就是典型例子。</a:t>
            </a:r>
            <a:endParaRPr lang="en-US" altLang="zh-CN" sz="2000" dirty="0"/>
          </a:p>
          <a:p>
            <a:pPr>
              <a:buNone/>
            </a:pPr>
            <a:r>
              <a:rPr lang="en-US" altLang="zh-CN" sz="2000" dirty="0"/>
              <a:t>               </a:t>
            </a:r>
            <a:r>
              <a:rPr lang="zh-CN" altLang="en-US" sz="2000" dirty="0"/>
              <a:t>其二， “情节恶劣”的“程度”有参照标准。“其他情节恶劣”的危害或影响程度应该与前面列举的几项基本相当，不宜明显低于前述几项。</a:t>
            </a:r>
            <a:endParaRPr lang="en-US" altLang="zh-CN" sz="2000" dirty="0"/>
          </a:p>
          <a:p>
            <a:pPr>
              <a:buNone/>
            </a:pPr>
            <a:r>
              <a:rPr lang="en-US" altLang="zh-CN" sz="2000" dirty="0"/>
              <a:t>             </a:t>
            </a:r>
            <a:r>
              <a:rPr lang="zh-CN" altLang="en-US" sz="2000" dirty="0"/>
              <a:t>如，</a:t>
            </a:r>
            <a:r>
              <a:rPr lang="zh-CN" altLang="en-US" sz="2000" b="1" dirty="0">
                <a:solidFill>
                  <a:schemeClr val="tx2"/>
                </a:solidFill>
              </a:rPr>
              <a:t>致旁观的被害人子女受惊吓，出现较为严重的精神或心理疾病，难以治愈的，与致被害人精神失常、自杀等严重后果基本相当；纠集</a:t>
            </a:r>
            <a:r>
              <a:rPr lang="en-US" altLang="zh-CN" sz="2000" b="1" dirty="0">
                <a:solidFill>
                  <a:schemeClr val="tx2"/>
                </a:solidFill>
              </a:rPr>
              <a:t>10</a:t>
            </a:r>
            <a:r>
              <a:rPr lang="zh-CN" altLang="en-US" sz="2000" b="1" dirty="0">
                <a:solidFill>
                  <a:schemeClr val="tx2"/>
                </a:solidFill>
              </a:rPr>
              <a:t>人以上对一人进行围打、或在同一地点地段连续随意殴打多人的，与多次随意殴打他人的危害基本相当；随意殴打正在见义勇为的人员，战斗、抗震、救灾英雄，道德楷模等体现社会道德风尚、正能量的人群，与殴打老少病残孕等社会特殊保护的弱势人群的严重程度基本相当，基本都可以认定为“其他情节恶劣的情形”</a:t>
            </a:r>
            <a:endParaRPr lang="en-US" altLang="zh-CN" sz="2000" b="1" dirty="0">
              <a:solidFill>
                <a:schemeClr val="tx2"/>
              </a:solidFill>
            </a:endParaRPr>
          </a:p>
          <a:p>
            <a:pPr>
              <a:buNone/>
            </a:pPr>
            <a:r>
              <a:rPr lang="en-US" altLang="zh-CN" sz="2000" b="1" dirty="0"/>
              <a:t>                 </a:t>
            </a:r>
            <a:endParaRPr lang="en-US" altLang="zh-CN" sz="2000" b="1" dirty="0"/>
          </a:p>
        </p:txBody>
      </p:sp>
    </p:spTree>
  </p:cSld>
  <p:clrMapOvr>
    <a:masterClrMapping/>
  </p:clrMapOvr>
  <p:transition spd="slow">
    <p:randomBar dir="vert"/>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3907"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dirty="0"/>
          </a:p>
          <a:p>
            <a:pPr>
              <a:buNone/>
            </a:pPr>
            <a:r>
              <a:rPr lang="en-US" altLang="zh-CN" sz="2000" dirty="0"/>
              <a:t>            </a:t>
            </a:r>
            <a:r>
              <a:rPr lang="zh-CN" altLang="en-US" sz="2000" dirty="0"/>
              <a:t>如，针对近年来频发的殴打医务人员的“医闹”行为，最高院等部门联合出台的</a:t>
            </a:r>
            <a:r>
              <a:rPr lang="zh-CN" altLang="zh-CN" sz="2000" dirty="0"/>
              <a:t>《</a:t>
            </a:r>
            <a:r>
              <a:rPr lang="zh-CN" altLang="en-US" sz="2000" dirty="0"/>
              <a:t>关于依法惩处涉医违法犯罪维护正常医疗秩序的意见</a:t>
            </a:r>
            <a:r>
              <a:rPr lang="zh-CN" altLang="zh-CN" sz="2000" dirty="0"/>
              <a:t>》</a:t>
            </a:r>
            <a:r>
              <a:rPr lang="zh-CN" altLang="en-US" sz="2000" dirty="0"/>
              <a:t>，对随意殴打医务人员作为一种从严评价的情节，实际上也是出于上述原则。</a:t>
            </a:r>
            <a:endParaRPr lang="en-US" altLang="zh-CN" sz="2000" dirty="0"/>
          </a:p>
          <a:p>
            <a:pPr>
              <a:buNone/>
            </a:pPr>
            <a:r>
              <a:rPr lang="en-US" altLang="zh-CN" sz="2000" dirty="0"/>
              <a:t>              </a:t>
            </a:r>
            <a:r>
              <a:rPr lang="zh-CN" altLang="en-US" sz="2000" dirty="0"/>
              <a:t>但危害或影响程序明显低于前面几项情形的，如，仅致被害人心情沮丧，痛哭流涕，没有其他危害后果的；仅因乞讨人员缠乞缠讨，将乞讨人员推撞开，没有造成其他后果的等，均不宜认定为“情节恶劣”。</a:t>
            </a:r>
            <a:endParaRPr lang="en-US" altLang="zh-CN" sz="2000" dirty="0"/>
          </a:p>
          <a:p>
            <a:pPr>
              <a:buNone/>
            </a:pPr>
            <a:r>
              <a:rPr lang="en-US" altLang="zh-CN" sz="2000" b="1" dirty="0"/>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3</a:t>
            </a:r>
            <a:r>
              <a:rPr lang="zh-CN" altLang="en-US" sz="2000" b="1" dirty="0"/>
              <a:t>－</a:t>
            </a:r>
            <a:r>
              <a:rPr lang="en-US" altLang="zh-CN" sz="2000" b="1" dirty="0"/>
              <a:t>2</a:t>
            </a:r>
            <a:r>
              <a:rPr lang="zh-CN" altLang="zh-CN" sz="2000" b="1" dirty="0"/>
              <a:t>】</a:t>
            </a:r>
            <a:r>
              <a:rPr lang="zh-CN" altLang="en-US" sz="2000" b="1" dirty="0">
                <a:solidFill>
                  <a:schemeClr val="tx2"/>
                </a:solidFill>
              </a:rPr>
              <a:t>被告人彭某于</a:t>
            </a:r>
            <a:r>
              <a:rPr lang="en-US" altLang="zh-CN" sz="2000" b="1" dirty="0">
                <a:solidFill>
                  <a:schemeClr val="tx2"/>
                </a:solidFill>
              </a:rPr>
              <a:t>2005</a:t>
            </a:r>
            <a:r>
              <a:rPr lang="zh-CN" altLang="en-US" sz="2000" b="1" dirty="0">
                <a:solidFill>
                  <a:schemeClr val="tx2"/>
                </a:solidFill>
              </a:rPr>
              <a:t>年某日</a:t>
            </a:r>
            <a:r>
              <a:rPr lang="en-US" altLang="zh-CN" sz="2000" b="1" dirty="0">
                <a:solidFill>
                  <a:schemeClr val="tx2"/>
                </a:solidFill>
              </a:rPr>
              <a:t>16</a:t>
            </a:r>
            <a:r>
              <a:rPr lang="zh-CN" altLang="en-US" sz="2000" b="1" dirty="0">
                <a:solidFill>
                  <a:schemeClr val="tx2"/>
                </a:solidFill>
              </a:rPr>
              <a:t>时许，在本市海淀区某地马路边，酒后滋事，无故拦阻北京急救中心</a:t>
            </a:r>
            <a:r>
              <a:rPr lang="en-US" altLang="zh-CN" sz="2000" b="1" dirty="0">
                <a:solidFill>
                  <a:schemeClr val="tx2"/>
                </a:solidFill>
              </a:rPr>
              <a:t>120</a:t>
            </a:r>
            <a:r>
              <a:rPr lang="zh-CN" altLang="en-US" sz="2000" b="1" dirty="0">
                <a:solidFill>
                  <a:schemeClr val="tx2"/>
                </a:solidFill>
              </a:rPr>
              <a:t>急救车，并持菜刀将该急救中心医师面部砍伤，经鉴定为轻微伤。法院认为彭某随意殴打他人，情节恶劣，构成寻衅滋事罪，判处有期徒刑六个月，缓刑一年</a:t>
            </a:r>
            <a:r>
              <a:rPr lang="zh-CN" altLang="en-US" sz="2000" dirty="0"/>
              <a:t>。</a:t>
            </a:r>
            <a:endParaRPr lang="en-US" altLang="zh-CN" sz="2000" dirty="0"/>
          </a:p>
          <a:p>
            <a:pPr>
              <a:buNone/>
            </a:pPr>
            <a:r>
              <a:rPr lang="en-US" altLang="zh-CN" sz="2000" b="1" dirty="0"/>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3</a:t>
            </a:r>
            <a:r>
              <a:rPr lang="zh-CN" altLang="en-US" sz="2000" b="1" dirty="0"/>
              <a:t>－</a:t>
            </a:r>
            <a:r>
              <a:rPr lang="en-US" altLang="zh-CN" sz="2000" b="1" dirty="0"/>
              <a:t>3</a:t>
            </a:r>
            <a:r>
              <a:rPr lang="zh-CN" altLang="zh-CN" sz="2000" b="1" dirty="0"/>
              <a:t>】</a:t>
            </a:r>
            <a:r>
              <a:rPr lang="zh-CN" altLang="en-US" sz="2000" b="1" dirty="0">
                <a:solidFill>
                  <a:schemeClr val="tx2"/>
                </a:solidFill>
              </a:rPr>
              <a:t>被告人李某于</a:t>
            </a:r>
            <a:r>
              <a:rPr lang="en-US" altLang="zh-CN" sz="2000" b="1" dirty="0">
                <a:solidFill>
                  <a:schemeClr val="tx2"/>
                </a:solidFill>
              </a:rPr>
              <a:t>2014</a:t>
            </a:r>
            <a:r>
              <a:rPr lang="zh-CN" altLang="en-US" sz="2000" b="1" dirty="0">
                <a:solidFill>
                  <a:schemeClr val="tx2"/>
                </a:solidFill>
              </a:rPr>
              <a:t>年</a:t>
            </a:r>
            <a:r>
              <a:rPr lang="en-US" altLang="zh-CN" sz="2000" b="1" dirty="0">
                <a:solidFill>
                  <a:schemeClr val="tx2"/>
                </a:solidFill>
              </a:rPr>
              <a:t>3</a:t>
            </a:r>
            <a:r>
              <a:rPr lang="zh-CN" altLang="en-US" sz="2000" b="1" dirty="0">
                <a:solidFill>
                  <a:schemeClr val="tx2"/>
                </a:solidFill>
              </a:rPr>
              <a:t>月</a:t>
            </a:r>
            <a:r>
              <a:rPr lang="en-US" altLang="zh-CN" sz="2000" b="1" dirty="0">
                <a:solidFill>
                  <a:schemeClr val="tx2"/>
                </a:solidFill>
              </a:rPr>
              <a:t>7</a:t>
            </a:r>
            <a:r>
              <a:rPr lang="zh-CN" altLang="en-US" sz="2000" b="1" dirty="0">
                <a:solidFill>
                  <a:schemeClr val="tx2"/>
                </a:solidFill>
              </a:rPr>
              <a:t>日</a:t>
            </a:r>
            <a:r>
              <a:rPr lang="en-US" altLang="zh-CN" sz="2000" b="1" dirty="0">
                <a:solidFill>
                  <a:schemeClr val="tx2"/>
                </a:solidFill>
              </a:rPr>
              <a:t>8</a:t>
            </a:r>
            <a:r>
              <a:rPr lang="zh-CN" altLang="en-US" sz="2000" b="1" dirty="0">
                <a:solidFill>
                  <a:schemeClr val="tx2"/>
                </a:solidFill>
              </a:rPr>
              <a:t>时许，在本市海淀区北京大学第六医院接受电休克治疗时，因等候时间过长进入对主治医生被害人黄某进行催促，与黄某发生口角，后扬言要揍黄某。后李某走出医院购买水果刀和长柄羊角锤回到医院诊室，待其他就诊病人离开后，进入诊室用长柄羊角锤击向黄某头部，黄某当即起身欲阻止，因躲避不及被击中头部，致头部头皮裂伤，经鉴定为轻微伤。后医院保安听到叫喊后赶到现场将李某制服。公诉机关以李某犯故意杀人罪其公诉，法院认定李某构成寻衅滋事罪，判处有期徒刑二年。</a:t>
            </a:r>
            <a:endParaRPr lang="en-US" altLang="zh-CN" sz="2000" b="1" dirty="0">
              <a:solidFill>
                <a:schemeClr val="tx2"/>
              </a:solidFill>
            </a:endParaRPr>
          </a:p>
        </p:txBody>
      </p:sp>
    </p:spTree>
  </p:cSld>
  <p:clrMapOvr>
    <a:masterClrMapping/>
  </p:clrMapOvr>
  <p:transition spd="slow">
    <p:randomBar dir="vert"/>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4931"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dirty="0"/>
          </a:p>
          <a:p>
            <a:pPr>
              <a:buNone/>
            </a:pPr>
            <a:r>
              <a:rPr lang="en-US" altLang="zh-CN" sz="2400" dirty="0"/>
              <a:t>                </a:t>
            </a:r>
            <a:r>
              <a:rPr lang="zh-CN" altLang="en-US" sz="2400" dirty="0"/>
              <a:t>这两个案件的殴打行为虽然只致一人轻微伤，按照现司法解释未达到致“</a:t>
            </a:r>
            <a:r>
              <a:rPr lang="en-US" altLang="zh-CN" sz="2400" dirty="0"/>
              <a:t>2</a:t>
            </a:r>
            <a:r>
              <a:rPr lang="zh-CN" altLang="en-US" sz="2400" dirty="0"/>
              <a:t>人以上轻微伤”的危害结果。但是，综合彭某殴打过程及情境来看，殴打的对象也是正在执行急救任务的医师，滋事的场合与对象都较为特殊，且第一个案例是酒后无故在公共场所拦截</a:t>
            </a:r>
            <a:r>
              <a:rPr lang="en-US" altLang="zh-CN" sz="2400" dirty="0"/>
              <a:t>120</a:t>
            </a:r>
            <a:r>
              <a:rPr lang="zh-CN" altLang="en-US" sz="2400" dirty="0"/>
              <a:t>急救车，涉及急病患者安危，与殴打老弱病残孕等特殊弱势群体危害后果基本相当，甚至更重，第二个案例行为人还持羊角锤殴打，该殴打工具杀伤力已经达到凶器的程度，当然可认定为“其他恶劣情节”。</a:t>
            </a:r>
            <a:endParaRPr lang="en-US" altLang="zh-CN" sz="2400" dirty="0"/>
          </a:p>
          <a:p>
            <a:pPr>
              <a:buNone/>
            </a:pPr>
            <a:r>
              <a:rPr lang="en-US" altLang="zh-CN" sz="2400" dirty="0"/>
              <a:t>              </a:t>
            </a:r>
            <a:r>
              <a:rPr lang="zh-CN" altLang="en-US" sz="2400" dirty="0"/>
              <a:t>本案因就医琐事临时发生的纷争，属于一般的公共交往场合，并非基于重大医患纠纷或仇恨而案发的特殊关系场合，因此该殴打行为更多带有随意性，而不是特定针对性。行为人更多是为了泄愤、逞强心理，击打部分虽然是头部，但从殴打程度上看也只是顺势而为，并非积极追求特定的打击部位；且从双方交往矛盾程度上看，不至于达到积极追求被害人死亡的结果，更多是希望和追求教训被害人的心理心态，因此更符合寻衅滋事的主观心理，而不宜评价有故意杀人之故意。因其殴打场合和对象的特殊性，应在量刑时酌予体现从严。</a:t>
            </a:r>
            <a:endParaRPr lang="en-US" altLang="zh-CN" sz="2400" dirty="0"/>
          </a:p>
        </p:txBody>
      </p:sp>
    </p:spTree>
  </p:cSld>
  <p:clrMapOvr>
    <a:masterClrMapping/>
  </p:clrMapOvr>
  <p:transition spd="slow">
    <p:randomBar dir="vert"/>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5955"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zh-CN" altLang="zh-CN" sz="2400" b="1" dirty="0"/>
              <a:t>【</a:t>
            </a:r>
            <a:r>
              <a:rPr lang="zh-CN" altLang="en-US" sz="2400" b="1" dirty="0"/>
              <a:t>案例</a:t>
            </a:r>
            <a:r>
              <a:rPr lang="en-US" altLang="zh-CN" sz="2400" b="1" dirty="0"/>
              <a:t>5</a:t>
            </a:r>
            <a:r>
              <a:rPr lang="zh-CN" altLang="en-US" sz="2400" b="1" dirty="0"/>
              <a:t>－</a:t>
            </a:r>
            <a:r>
              <a:rPr lang="en-US" altLang="zh-CN" sz="2400" b="1" dirty="0"/>
              <a:t>3</a:t>
            </a:r>
            <a:r>
              <a:rPr lang="zh-CN" altLang="en-US" sz="2400" b="1" dirty="0"/>
              <a:t>－</a:t>
            </a:r>
            <a:r>
              <a:rPr lang="en-US" altLang="zh-CN" sz="2400" b="1" dirty="0"/>
              <a:t>4</a:t>
            </a:r>
            <a:r>
              <a:rPr lang="zh-CN" altLang="zh-CN" sz="2400" b="1" dirty="0"/>
              <a:t>】</a:t>
            </a:r>
            <a:r>
              <a:rPr lang="en-US" altLang="zh-CN" sz="2300" b="1" dirty="0">
                <a:solidFill>
                  <a:schemeClr val="tx2"/>
                </a:solidFill>
              </a:rPr>
              <a:t>2004</a:t>
            </a:r>
            <a:r>
              <a:rPr lang="zh-CN" altLang="en-US" sz="2300" b="1" dirty="0">
                <a:solidFill>
                  <a:schemeClr val="tx2"/>
                </a:solidFill>
              </a:rPr>
              <a:t>年某日</a:t>
            </a:r>
            <a:r>
              <a:rPr lang="en-US" altLang="zh-CN" sz="2300" b="1" dirty="0">
                <a:solidFill>
                  <a:schemeClr val="tx2"/>
                </a:solidFill>
              </a:rPr>
              <a:t>13</a:t>
            </a:r>
            <a:r>
              <a:rPr lang="zh-CN" altLang="en-US" sz="2300" b="1" dirty="0">
                <a:solidFill>
                  <a:schemeClr val="tx2"/>
                </a:solidFill>
              </a:rPr>
              <a:t>时许，胡某、曾某夫妇二人在万州区某商场门口行走时，因行路擦碰与同向行走收购毛发的余某发生争执，双方均有过激言语。争吵中，余某称自己儿子是坐办公室的，曾某也称自己是坐办公室的，是“胡某某办公室主任”，并骂余某是傻农民。余某回骂了曾某一句，曾某遂打了余某一个耳光，余某用扁担打了余某腰部，胡夺过扁担打余某左小腿等部位，曾某用秤杆击打余某的肩、背两下，后被旁人劝阻。一名男性老者站出为余某鸣不平，让余某报警。余、胡二人均用手机拨打“</a:t>
            </a:r>
            <a:r>
              <a:rPr lang="en-US" altLang="zh-CN" sz="2300" b="1" dirty="0">
                <a:solidFill>
                  <a:schemeClr val="tx2"/>
                </a:solidFill>
              </a:rPr>
              <a:t>110</a:t>
            </a:r>
            <a:r>
              <a:rPr lang="zh-CN" altLang="zh-CN" sz="2300" b="1" dirty="0">
                <a:solidFill>
                  <a:schemeClr val="tx2"/>
                </a:solidFill>
              </a:rPr>
              <a:t>”</a:t>
            </a:r>
            <a:r>
              <a:rPr lang="zh-CN" altLang="en-US" sz="2300" b="1" dirty="0">
                <a:solidFill>
                  <a:schemeClr val="tx2"/>
                </a:solidFill>
              </a:rPr>
              <a:t>。此时，已有数十名群众围观并阻止胡、曾二人离开。后派出所接警后派人跟随一辆“长安”牌小客车出警，欲将双方带回派出所处理，被部分群众阻止离开。随后，公安局再次派出“</a:t>
            </a:r>
            <a:r>
              <a:rPr lang="en-US" altLang="zh-CN" sz="2300" b="1" dirty="0">
                <a:solidFill>
                  <a:schemeClr val="tx2"/>
                </a:solidFill>
              </a:rPr>
              <a:t>110</a:t>
            </a:r>
            <a:r>
              <a:rPr lang="zh-CN" altLang="zh-CN" sz="2300" b="1" dirty="0">
                <a:solidFill>
                  <a:schemeClr val="tx2"/>
                </a:solidFill>
              </a:rPr>
              <a:t>”</a:t>
            </a:r>
            <a:r>
              <a:rPr lang="zh-CN" altLang="en-US" sz="2300" b="1" dirty="0">
                <a:solidFill>
                  <a:schemeClr val="tx2"/>
                </a:solidFill>
              </a:rPr>
              <a:t>警车到达现场。期间，胡某、曾某明知现场群众对其身份发生误会，却未及时向群众说明真实情况，以致围观群众越来越多，该路段交通受阻。直至当日</a:t>
            </a:r>
            <a:r>
              <a:rPr lang="en-US" altLang="zh-CN" sz="2300" b="1" dirty="0">
                <a:solidFill>
                  <a:schemeClr val="tx2"/>
                </a:solidFill>
              </a:rPr>
              <a:t>16</a:t>
            </a:r>
            <a:r>
              <a:rPr lang="zh-CN" altLang="en-US" sz="2300" b="1" dirty="0">
                <a:solidFill>
                  <a:schemeClr val="tx2"/>
                </a:solidFill>
              </a:rPr>
              <a:t>时许，警察疏通通道后将胡、曾、余三人带回派出所处理。后仍有群众误认为曾某、胡某是公务员而受警察偏袒，引发群众阻断交通，围攻执勤警察、烧毁车辆、对区政府大楼进行哄抢、焚烧的“</a:t>
            </a:r>
            <a:r>
              <a:rPr lang="en-US" altLang="zh-CN" sz="2300" b="1" dirty="0">
                <a:solidFill>
                  <a:schemeClr val="tx2"/>
                </a:solidFill>
              </a:rPr>
              <a:t>10.18</a:t>
            </a:r>
            <a:r>
              <a:rPr lang="zh-CN" altLang="en-US" sz="2300" b="1" dirty="0">
                <a:solidFill>
                  <a:schemeClr val="tx2"/>
                </a:solidFill>
              </a:rPr>
              <a:t>事件”</a:t>
            </a:r>
            <a:endParaRPr lang="en-US" altLang="zh-CN" sz="2300" b="1" dirty="0">
              <a:solidFill>
                <a:schemeClr val="tx2"/>
              </a:solidFill>
            </a:endParaRPr>
          </a:p>
        </p:txBody>
      </p:sp>
    </p:spTree>
  </p:cSld>
  <p:clrMapOvr>
    <a:masterClrMapping/>
  </p:clrMapOvr>
  <p:transition spd="slow">
    <p:randomBar dir="vert"/>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6979"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endParaRPr lang="en-US" altLang="zh-CN" sz="2000" b="1" dirty="0"/>
          </a:p>
          <a:p>
            <a:pPr>
              <a:buNone/>
            </a:pPr>
            <a:r>
              <a:rPr lang="en-US" altLang="zh-CN" sz="2000" b="1" dirty="0"/>
              <a:t>         </a:t>
            </a:r>
            <a:r>
              <a:rPr lang="zh-CN" altLang="en-US" sz="2500" b="1" dirty="0"/>
              <a:t>本案中，虽然胡某、曾某殴打被害人余某的行为未致轻微伤以上后果，但因其在殴打过程中，虚构身份，有歧视农民的言辞，激起民愤，并在引来群众围观，造成群众误解情况下仍不及时予以澄清。不仅造成道路交通堵塞，而且还衍生出重大群体性社会事件，社会影响恶劣，危害性已远远超过造成公共场所秩序混乱的程度，当然属于“其他恶劣情节”。</a:t>
            </a:r>
            <a:endParaRPr lang="en-US" altLang="zh-CN" sz="2500" b="1" dirty="0"/>
          </a:p>
          <a:p>
            <a:pPr>
              <a:buNone/>
            </a:pPr>
            <a:endParaRPr lang="en-US" altLang="zh-CN" sz="2000" b="1" dirty="0"/>
          </a:p>
          <a:p>
            <a:pPr>
              <a:buNone/>
            </a:pPr>
            <a:endParaRPr lang="en-US" altLang="zh-CN" sz="2000" b="1" dirty="0"/>
          </a:p>
        </p:txBody>
      </p:sp>
    </p:spTree>
  </p:cSld>
  <p:clrMapOvr>
    <a:masterClrMapping/>
  </p:clrMapOvr>
  <p:transition spd="slow">
    <p:randomBar dir="vert"/>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8003"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en-US" altLang="zh-CN" sz="2000" b="1" dirty="0"/>
              <a:t>      </a:t>
            </a:r>
            <a:endParaRPr lang="en-US" altLang="zh-CN" sz="2000" b="1" dirty="0"/>
          </a:p>
          <a:p>
            <a:pPr>
              <a:buNone/>
            </a:pPr>
            <a:endParaRPr lang="en-US" altLang="zh-CN" sz="2500" b="1" dirty="0"/>
          </a:p>
          <a:p>
            <a:pPr>
              <a:buNone/>
            </a:pPr>
            <a:r>
              <a:rPr lang="en-US" altLang="zh-CN" sz="2500" b="1" dirty="0"/>
              <a:t>       </a:t>
            </a:r>
            <a:r>
              <a:rPr lang="zh-CN" altLang="zh-CN" sz="2500" b="1" dirty="0"/>
              <a:t>【</a:t>
            </a:r>
            <a:r>
              <a:rPr lang="zh-CN" altLang="en-US" sz="2500" b="1" dirty="0"/>
              <a:t>案例</a:t>
            </a:r>
            <a:r>
              <a:rPr lang="en-US" altLang="zh-CN" sz="2500" b="1" dirty="0"/>
              <a:t>5</a:t>
            </a:r>
            <a:r>
              <a:rPr lang="zh-CN" altLang="en-US" sz="2500" b="1" dirty="0"/>
              <a:t>－</a:t>
            </a:r>
            <a:r>
              <a:rPr lang="en-US" altLang="zh-CN" sz="2500" b="1" dirty="0"/>
              <a:t>3</a:t>
            </a:r>
            <a:r>
              <a:rPr lang="zh-CN" altLang="en-US" sz="2500" b="1" dirty="0"/>
              <a:t>－</a:t>
            </a:r>
            <a:r>
              <a:rPr lang="en-US" altLang="zh-CN" sz="2500" b="1" dirty="0"/>
              <a:t>5</a:t>
            </a:r>
            <a:r>
              <a:rPr lang="zh-CN" altLang="zh-CN" sz="2500" b="1" dirty="0"/>
              <a:t>】</a:t>
            </a:r>
            <a:r>
              <a:rPr lang="en-US" altLang="zh-CN" sz="2500" b="1" dirty="0">
                <a:solidFill>
                  <a:schemeClr val="tx2"/>
                </a:solidFill>
              </a:rPr>
              <a:t>2009</a:t>
            </a:r>
            <a:r>
              <a:rPr lang="zh-CN" altLang="en-US" sz="2500" b="1" dirty="0">
                <a:solidFill>
                  <a:schemeClr val="tx2"/>
                </a:solidFill>
              </a:rPr>
              <a:t>年某日凌晨，关某到某市国际机场接人，因心情急迫，不顾工作人员阻拦，硬闯国内航班到达厅的隔离区域，并动手殴打上来阻拦其的值班人员。某民航公安机关对关某处以拘留</a:t>
            </a:r>
            <a:r>
              <a:rPr lang="en-US" altLang="zh-CN" sz="2500" b="1" dirty="0">
                <a:solidFill>
                  <a:schemeClr val="tx2"/>
                </a:solidFill>
              </a:rPr>
              <a:t>10</a:t>
            </a:r>
            <a:r>
              <a:rPr lang="zh-CN" altLang="en-US" sz="2500" b="1" dirty="0">
                <a:solidFill>
                  <a:schemeClr val="tx2"/>
                </a:solidFill>
              </a:rPr>
              <a:t>日的处罚。</a:t>
            </a:r>
            <a:endParaRPr lang="en-US" altLang="zh-CN" sz="2500" b="1" dirty="0">
              <a:solidFill>
                <a:schemeClr val="tx2"/>
              </a:solidFill>
            </a:endParaRPr>
          </a:p>
          <a:p>
            <a:pPr>
              <a:buNone/>
            </a:pPr>
            <a:r>
              <a:rPr lang="en-US" altLang="zh-CN" sz="2500" b="1" dirty="0">
                <a:solidFill>
                  <a:schemeClr val="tx2"/>
                </a:solidFill>
              </a:rPr>
              <a:t>    </a:t>
            </a:r>
            <a:r>
              <a:rPr lang="zh-CN" altLang="zh-CN" sz="2500" b="1" dirty="0"/>
              <a:t>【</a:t>
            </a:r>
            <a:r>
              <a:rPr lang="zh-CN" altLang="en-US" sz="2500" b="1" dirty="0"/>
              <a:t>案例</a:t>
            </a:r>
            <a:r>
              <a:rPr lang="en-US" altLang="zh-CN" sz="2500" b="1" dirty="0"/>
              <a:t>5</a:t>
            </a:r>
            <a:r>
              <a:rPr lang="zh-CN" altLang="en-US" sz="2500" b="1" dirty="0"/>
              <a:t>－</a:t>
            </a:r>
            <a:r>
              <a:rPr lang="en-US" altLang="zh-CN" sz="2500" b="1" dirty="0"/>
              <a:t>3</a:t>
            </a:r>
            <a:r>
              <a:rPr lang="zh-CN" altLang="en-US" sz="2500" b="1" dirty="0"/>
              <a:t>－</a:t>
            </a:r>
            <a:r>
              <a:rPr lang="en-US" altLang="zh-CN" sz="2500" b="1" dirty="0"/>
              <a:t>6</a:t>
            </a:r>
            <a:r>
              <a:rPr lang="zh-CN" altLang="zh-CN" sz="2500" b="1" dirty="0"/>
              <a:t>】</a:t>
            </a:r>
            <a:r>
              <a:rPr lang="en-US" altLang="zh-CN" sz="2500" b="1" dirty="0">
                <a:solidFill>
                  <a:schemeClr val="tx2"/>
                </a:solidFill>
              </a:rPr>
              <a:t>2009</a:t>
            </a:r>
            <a:r>
              <a:rPr lang="zh-CN" altLang="en-US" sz="2500" b="1" dirty="0">
                <a:solidFill>
                  <a:schemeClr val="tx2"/>
                </a:solidFill>
              </a:rPr>
              <a:t>年某日</a:t>
            </a:r>
            <a:r>
              <a:rPr lang="en-US" altLang="zh-CN" sz="2500" b="1" dirty="0">
                <a:solidFill>
                  <a:schemeClr val="tx2"/>
                </a:solidFill>
              </a:rPr>
              <a:t>15</a:t>
            </a:r>
            <a:r>
              <a:rPr lang="zh-CN" altLang="en-US" sz="2500" b="1" dirty="0">
                <a:solidFill>
                  <a:schemeClr val="tx2"/>
                </a:solidFill>
              </a:rPr>
              <a:t>时许，周某（女）酒后乘坐出租车到某市公安局办事，公安局报案苏某告知按规定院内不许停车。出租车司机要将车停到别处时，周某不让出租车走，并要闯进公安局。苏某上前阻拦，周某便动手打了苏某几个耳光，并将苏某穿的保安服扯坏。周某的行为致使该公安局一个多小时不能正常办公。某市公安局给予周某行政拘留</a:t>
            </a:r>
            <a:r>
              <a:rPr lang="en-US" altLang="zh-CN" sz="2500" b="1" dirty="0">
                <a:solidFill>
                  <a:schemeClr val="tx2"/>
                </a:solidFill>
              </a:rPr>
              <a:t>5</a:t>
            </a:r>
            <a:r>
              <a:rPr lang="zh-CN" altLang="en-US" sz="2500" b="1" dirty="0">
                <a:solidFill>
                  <a:schemeClr val="tx2"/>
                </a:solidFill>
              </a:rPr>
              <a:t>日的处罚。</a:t>
            </a:r>
            <a:endParaRPr lang="en-US" altLang="zh-CN" sz="2500" b="1" dirty="0">
              <a:solidFill>
                <a:schemeClr val="tx2"/>
              </a:solidFill>
            </a:endParaRPr>
          </a:p>
          <a:p>
            <a:pPr>
              <a:buNone/>
            </a:pPr>
            <a:endParaRPr lang="en-US" altLang="zh-CN" sz="2000" b="1" dirty="0"/>
          </a:p>
          <a:p>
            <a:pPr>
              <a:buNone/>
            </a:pPr>
            <a:endParaRPr lang="en-US" altLang="zh-CN" sz="2000" b="1" dirty="0"/>
          </a:p>
        </p:txBody>
      </p:sp>
    </p:spTree>
  </p:cSld>
  <p:clrMapOvr>
    <a:masterClrMapping/>
  </p:clrMapOvr>
  <p:transition spd="slow">
    <p:randomBar dir="vert"/>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29027"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2000" b="1" dirty="0"/>
          </a:p>
          <a:p>
            <a:pPr>
              <a:buNone/>
            </a:pPr>
            <a:r>
              <a:rPr lang="en-US" altLang="zh-CN" sz="2000" b="1" dirty="0"/>
              <a:t>      </a:t>
            </a:r>
            <a:endParaRPr lang="en-US" altLang="zh-CN" sz="2000" b="1" dirty="0"/>
          </a:p>
          <a:p>
            <a:pPr>
              <a:buNone/>
            </a:pPr>
            <a:r>
              <a:rPr lang="en-US" altLang="zh-CN" sz="2400" dirty="0"/>
              <a:t>                </a:t>
            </a:r>
            <a:r>
              <a:rPr lang="zh-CN" altLang="en-US" sz="2400" dirty="0"/>
              <a:t>上述两个案件，行为人的行为无疑都属于“随意殴打”，但情节都尚未达到“恶劣”的程度，不宜动用刑罚。关某虽然是在国际机场殴打他人，但未致伤，也没有造成现场秩序混乱等严重后果或其他社会影响，与其他场合的一般殴打行为危害基本相当，给予治安处罚足以惩戒。周某的殴打行为未致伤，撕扯损毁的衣物价值也不大，虽然其行为发生在公安局院内，但并不是直接针对公安机关或正在执行公务的人员，殴打对象不属于特殊对象；虽然也造成了公安局一个多小时不能正常办公，但并未达到秩序严重混乱的程度；虽然周某的行为在一定程度上体现其对法律、国家机关的无视，不尊重国家机关，品行不太符合传统女性形象，但这些人格因素都不属于殴打行为情节的评价合法依据。无论从情节还是后果而言，对周某的上述行为都没有动用刑罚之必要，给予相应行政处罚足以。当然，如果今后立法对寻衅滋事罪的刑罚结构有所调整，入罪门槛降低，设置有轻微刑档，周某的行为倒可作为轻微犯罪处理。</a:t>
            </a:r>
            <a:endParaRPr lang="en-US" altLang="zh-CN" sz="2400" b="1" dirty="0">
              <a:solidFill>
                <a:schemeClr val="tx2"/>
              </a:solidFill>
            </a:endParaRPr>
          </a:p>
          <a:p>
            <a:pPr>
              <a:buNone/>
            </a:pPr>
            <a:endParaRPr lang="en-US" altLang="zh-CN" sz="2000" b="1" dirty="0"/>
          </a:p>
          <a:p>
            <a:pPr>
              <a:buNone/>
            </a:pPr>
            <a:endParaRPr lang="en-US" altLang="zh-CN" sz="2000" b="1" dirty="0"/>
          </a:p>
        </p:txBody>
      </p:sp>
    </p:spTree>
  </p:cSld>
  <p:clrMapOvr>
    <a:masterClrMapping/>
  </p:clrMapOvr>
  <p:transition spd="slow">
    <p:randomBar dir="vert"/>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005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500" b="1" dirty="0">
                <a:solidFill>
                  <a:schemeClr val="tx2"/>
                </a:solidFill>
              </a:rPr>
              <a:t> </a:t>
            </a:r>
            <a:r>
              <a:rPr lang="zh-CN" altLang="en-US" sz="2500" b="1" dirty="0">
                <a:solidFill>
                  <a:schemeClr val="tx2"/>
                </a:solidFill>
              </a:rPr>
              <a:t>四、</a:t>
            </a:r>
            <a:r>
              <a:rPr lang="en-US" altLang="zh-CN" sz="2500" b="1" dirty="0">
                <a:solidFill>
                  <a:schemeClr val="tx2"/>
                </a:solidFill>
              </a:rPr>
              <a:t>“</a:t>
            </a:r>
            <a:r>
              <a:rPr lang="zh-CN" altLang="en-US" sz="2500" b="1" dirty="0">
                <a:solidFill>
                  <a:schemeClr val="tx2"/>
                </a:solidFill>
              </a:rPr>
              <a:t>随意殴打”型寻衅滋事与相似犯罪的界定</a:t>
            </a:r>
            <a:endParaRPr lang="en-US" altLang="zh-CN" sz="2500" b="1" dirty="0">
              <a:solidFill>
                <a:schemeClr val="tx2"/>
              </a:solidFill>
            </a:endParaRPr>
          </a:p>
          <a:p>
            <a:pPr>
              <a:buNone/>
            </a:pPr>
            <a:r>
              <a:rPr lang="en-US" altLang="zh-CN" sz="2500" b="1" dirty="0">
                <a:solidFill>
                  <a:schemeClr val="tx2"/>
                </a:solidFill>
              </a:rPr>
              <a:t>      </a:t>
            </a:r>
            <a:r>
              <a:rPr lang="en-US" altLang="zh-CN" sz="2800" dirty="0"/>
              <a:t> </a:t>
            </a:r>
            <a:r>
              <a:rPr lang="zh-CN" altLang="en-US" sz="2500" dirty="0"/>
              <a:t>（一）寻衅滋事罪与故意伤害罪的界定</a:t>
            </a:r>
            <a:endParaRPr lang="en-US" altLang="zh-CN" sz="2500" b="1" dirty="0">
              <a:solidFill>
                <a:schemeClr val="tx2"/>
              </a:solidFill>
            </a:endParaRPr>
          </a:p>
          <a:p>
            <a:pPr>
              <a:buNone/>
            </a:pPr>
            <a:r>
              <a:rPr lang="en-US" altLang="zh-CN" sz="2000" dirty="0"/>
              <a:t>          </a:t>
            </a:r>
            <a:r>
              <a:rPr lang="zh-CN" altLang="en-US" sz="2000" dirty="0"/>
              <a:t>本文认为，准确界定寻衅滋事罪与故意伤害罪，实际要处理好两个层次的问题：</a:t>
            </a:r>
            <a:endParaRPr lang="en-US" altLang="zh-CN" sz="2000" dirty="0"/>
          </a:p>
          <a:p>
            <a:pPr>
              <a:buNone/>
            </a:pPr>
            <a:r>
              <a:rPr lang="en-US" altLang="zh-CN" sz="2300" dirty="0"/>
              <a:t>         </a:t>
            </a:r>
            <a:r>
              <a:rPr lang="en-US" altLang="zh-CN" sz="2300" dirty="0">
                <a:solidFill>
                  <a:schemeClr val="tx2"/>
                </a:solidFill>
              </a:rPr>
              <a:t>1</a:t>
            </a:r>
            <a:r>
              <a:rPr lang="zh-CN" altLang="en-US" sz="2300" dirty="0">
                <a:solidFill>
                  <a:schemeClr val="tx2"/>
                </a:solidFill>
              </a:rPr>
              <a:t>、正确认识寻衅滋事罪与故意伤害罪的总体关系。</a:t>
            </a:r>
            <a:endParaRPr lang="en-US" altLang="zh-CN" sz="2300" dirty="0">
              <a:solidFill>
                <a:schemeClr val="tx2"/>
              </a:solidFill>
            </a:endParaRPr>
          </a:p>
          <a:p>
            <a:pPr>
              <a:buNone/>
            </a:pPr>
            <a:r>
              <a:rPr lang="en-US" altLang="zh-CN" sz="2100" dirty="0"/>
              <a:t>            </a:t>
            </a:r>
            <a:r>
              <a:rPr lang="zh-CN" altLang="en-US" sz="2100" dirty="0"/>
              <a:t>总体而言，寻衅滋事罪与故意伤害罪是部分交叉重叠关系。寻衅滋事罪除了“随意殴打他人”行为类型外，还存在“追逐、拦截、辱骂、恐吓”等其他行为类型，而故意伤害罪除了“殴打”行为类型外，也存在“烧、毁、刺、割、碾压、枪击”等其他行为类型，二者只在“殴打”的行为类型部分存在交叉重叠。</a:t>
            </a:r>
            <a:endParaRPr lang="en-US" altLang="zh-CN" sz="2100" dirty="0"/>
          </a:p>
          <a:p>
            <a:pPr>
              <a:buNone/>
            </a:pPr>
            <a:r>
              <a:rPr lang="en-US" altLang="zh-CN" sz="2100" dirty="0"/>
              <a:t>             </a:t>
            </a:r>
            <a:r>
              <a:rPr lang="zh-CN" altLang="en-US" sz="2100" dirty="0"/>
              <a:t>而同在“殴打”的行为类型中，“随意殴打他人”型寻衅滋事罪与“殴打型”故意伤害罪也存在部分交叉重叠的关系。“随意殴打他人”型寻衅滋事罪除了出现“致人轻伤”的结果情形外，还可能存在“致</a:t>
            </a:r>
            <a:r>
              <a:rPr lang="en-US" altLang="zh-CN" sz="2100" dirty="0"/>
              <a:t>2</a:t>
            </a:r>
            <a:r>
              <a:rPr lang="zh-CN" altLang="en-US" sz="2100" dirty="0"/>
              <a:t>人以上轻微伤”、“致人精神失常、自杀”等其他情节恶劣的情形，而故意伤害除了会出现“致人轻伤”的结果外，还可能出现致人“重伤”、“死亡”结果，二者只在“殴打致人轻伤”的结果情形中存在交叉重叠。</a:t>
            </a:r>
            <a:endParaRPr lang="en-US" altLang="zh-CN" sz="2100" dirty="0"/>
          </a:p>
          <a:p>
            <a:pPr>
              <a:buNone/>
            </a:pPr>
            <a:r>
              <a:rPr lang="en-US" altLang="zh-CN" sz="2400" dirty="0"/>
              <a:t>         </a:t>
            </a:r>
            <a:r>
              <a:rPr lang="zh-CN" altLang="en-US" sz="2100" b="1" dirty="0">
                <a:solidFill>
                  <a:schemeClr val="tx2"/>
                </a:solidFill>
              </a:rPr>
              <a:t>可见，寻衅滋事罪与故意伤害罪不属于相互包容的关系，而只是存在部分交叉。二者的核心交叉重叠区就是“殴打致人轻伤”的情形。</a:t>
            </a:r>
            <a:endParaRPr lang="en-US" altLang="zh-CN" sz="2100" b="1" dirty="0">
              <a:solidFill>
                <a:schemeClr val="tx2"/>
              </a:solidFill>
            </a:endParaRPr>
          </a:p>
        </p:txBody>
      </p:sp>
    </p:spTree>
  </p:cSld>
  <p:clrMapOvr>
    <a:masterClrMapping/>
  </p:clrMapOvr>
  <p:transition spd="slow">
    <p:randomBar dir="vert"/>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107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800" dirty="0"/>
              <a:t>         </a:t>
            </a:r>
            <a:r>
              <a:rPr lang="zh-CN" altLang="en-US" sz="2300" dirty="0"/>
              <a:t>对于不属于殴打，或殴打未致轻伤以上后果的，则可直接进行界分，而不必进入“交叉区域”作进一步区分。</a:t>
            </a:r>
            <a:endParaRPr lang="en-US" altLang="zh-CN" sz="2300" dirty="0"/>
          </a:p>
          <a:p>
            <a:pPr>
              <a:buNone/>
            </a:pPr>
            <a:r>
              <a:rPr lang="en-US" altLang="zh-CN" sz="2300" b="1"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4</a:t>
            </a:r>
            <a:r>
              <a:rPr lang="zh-CN" altLang="en-US" sz="2400" b="1" dirty="0"/>
              <a:t>－</a:t>
            </a:r>
            <a:r>
              <a:rPr lang="en-US" altLang="zh-CN" sz="2400" b="1" dirty="0"/>
              <a:t>1</a:t>
            </a:r>
            <a:r>
              <a:rPr lang="zh-CN" altLang="zh-CN" sz="2400" b="1" dirty="0"/>
              <a:t>】</a:t>
            </a:r>
            <a:r>
              <a:rPr lang="en-US" altLang="zh-CN" sz="2000" b="1" dirty="0">
                <a:solidFill>
                  <a:schemeClr val="tx2"/>
                </a:solidFill>
              </a:rPr>
              <a:t>2007</a:t>
            </a:r>
            <a:r>
              <a:rPr lang="zh-CN" altLang="en-US" sz="2000" b="1" dirty="0">
                <a:solidFill>
                  <a:schemeClr val="tx2"/>
                </a:solidFill>
              </a:rPr>
              <a:t>年某日中午，被告人邓某等人乘坐的商务车在途径某高速公路服务区加油时，与被害人江某驾驶的车辆发生了剐蹭，双方发生争吵几句后被现场保安劝开。江某开车向前行驶离开过程中又撞了前面一辆车一下，邓某幸灾乐祸地上前嘲笑江某，说：“你会不会开车啊，怎么东撞西碰的？”江某被惹怒后与邓某发生争执和推搡。在争吵过程中，邓某一时激动，将江某的左手小手指狠狠咬了一口，造成江某左小手指损伤，经鉴定为轻伤。法院认为邓某构成故意伤害罪，判处有期徒刑六个月，缓刑一年。</a:t>
            </a:r>
            <a:endParaRPr lang="en-US" altLang="zh-CN" sz="2000" b="1" dirty="0">
              <a:solidFill>
                <a:schemeClr val="tx2"/>
              </a:solidFill>
            </a:endParaRPr>
          </a:p>
          <a:p>
            <a:pPr>
              <a:buNone/>
            </a:pPr>
            <a:r>
              <a:rPr lang="en-US" altLang="zh-CN" sz="2000" dirty="0"/>
              <a:t>               </a:t>
            </a:r>
            <a:r>
              <a:rPr lang="zh-CN" altLang="en-US" sz="2000" dirty="0"/>
              <a:t>本案虽然因生活琐事引起，也发生于一般的公共交往场合，当事人双方事前并无特殊的社会交往关系，事发经过的因果关系也不太对等，被告人的行为较为符合“借故生非”情形，具有较大的“随意性”，但由于其咬他人手指的行为不具有“殴打”的动作特征，故不能认定为“随意殴打”行为，不构成寻衅滋事罪。但其咬被害人手指依然属于伤害他人身体健康的行为，且出于其主观故意，并造成轻伤的后果，符合故意伤害的犯罪构成，应以故意伤害罪论处。</a:t>
            </a:r>
            <a:endParaRPr lang="en-US" altLang="zh-CN" sz="2000" b="1" dirty="0">
              <a:solidFill>
                <a:schemeClr val="tx2"/>
              </a:solidFill>
            </a:endParaRPr>
          </a:p>
        </p:txBody>
      </p:sp>
    </p:spTree>
  </p:cSld>
  <p:clrMapOvr>
    <a:masterClrMapping/>
  </p:clrMapOvr>
  <p:transition spd="slow">
    <p:randomBar dir="vert"/>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2099"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800" dirty="0"/>
              <a:t>         </a:t>
            </a:r>
            <a:endParaRPr lang="en-US" altLang="zh-CN" sz="2800" dirty="0"/>
          </a:p>
          <a:p>
            <a:pPr>
              <a:buNone/>
            </a:pPr>
            <a:r>
              <a:rPr lang="en-US" altLang="zh-CN" sz="2000" b="1" dirty="0"/>
              <a:t>         </a:t>
            </a:r>
            <a:endParaRPr lang="en-US" altLang="zh-CN" sz="2000" b="1" dirty="0"/>
          </a:p>
          <a:p>
            <a:pPr>
              <a:buNone/>
            </a:pPr>
            <a:r>
              <a:rPr lang="en-US" altLang="zh-CN" sz="2000" b="1" dirty="0"/>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4</a:t>
            </a:r>
            <a:r>
              <a:rPr lang="zh-CN" altLang="en-US" sz="2000" b="1" dirty="0"/>
              <a:t>－</a:t>
            </a:r>
            <a:r>
              <a:rPr lang="en-US" altLang="zh-CN" sz="2000" b="1" dirty="0"/>
              <a:t>3</a:t>
            </a:r>
            <a:r>
              <a:rPr lang="zh-CN" altLang="zh-CN" sz="2000" b="1" dirty="0"/>
              <a:t>】</a:t>
            </a:r>
            <a:r>
              <a:rPr lang="en-US" altLang="zh-CN" sz="2000" b="1" dirty="0">
                <a:solidFill>
                  <a:schemeClr val="tx2"/>
                </a:solidFill>
              </a:rPr>
              <a:t>2008</a:t>
            </a:r>
            <a:r>
              <a:rPr lang="zh-CN" altLang="en-US" sz="2000" b="1" dirty="0">
                <a:solidFill>
                  <a:schemeClr val="tx2"/>
                </a:solidFill>
              </a:rPr>
              <a:t>年某日</a:t>
            </a:r>
            <a:r>
              <a:rPr lang="en-US" altLang="zh-CN" sz="2000" b="1" dirty="0">
                <a:solidFill>
                  <a:schemeClr val="tx2"/>
                </a:solidFill>
              </a:rPr>
              <a:t>16</a:t>
            </a:r>
            <a:r>
              <a:rPr lang="zh-CN" altLang="en-US" sz="2000" b="1" dirty="0">
                <a:solidFill>
                  <a:schemeClr val="tx2"/>
                </a:solidFill>
              </a:rPr>
              <a:t>时许，贾某驾车行驶致某市城关区华邦涂料公司南墙时，因停车问题与被害人周某、刁某、李某等人发生口角并被打。贾某遂打电话叫来岳父被告人白某。白某与赵某等人赶到现场后，贾某持铁钎、白某持镐把与对方胡某。在贾某、赵某被对方打晕倒地后，白某驾驶贾某的汽车追赶已经离开现场的李某、刁某等人，将李某撞倒，致李某颅脑损伤并创伤性休克死亡。法院认为，白某不能正确处理纠纷，因琐事驾驶交通工具剥夺他人生命，致人死亡，已构成故意杀人罪，判处白某死刑，缓刑二年执行。</a:t>
            </a:r>
            <a:endParaRPr lang="en-US" altLang="zh-CN" sz="2000" b="1" dirty="0">
              <a:solidFill>
                <a:schemeClr val="tx2"/>
              </a:solidFill>
            </a:endParaRPr>
          </a:p>
          <a:p>
            <a:pPr>
              <a:buNone/>
            </a:pPr>
            <a:endParaRPr lang="en-US" altLang="zh-CN" sz="2000" b="1" dirty="0">
              <a:solidFill>
                <a:schemeClr val="tx2"/>
              </a:solidFill>
            </a:endParaRPr>
          </a:p>
          <a:p>
            <a:pPr>
              <a:buNone/>
            </a:pPr>
            <a:r>
              <a:rPr lang="en-US" altLang="zh-CN" sz="2000" dirty="0"/>
              <a:t>             </a:t>
            </a:r>
            <a:r>
              <a:rPr lang="zh-CN" altLang="en-US" sz="2000" dirty="0"/>
              <a:t>本案虽然也是因琐事而起，被告人也有持凶器殴打被害人的行为，实施了“随意殴打”的行为，但本案最终的死亡结果，并非由殴打行为所致，而是由白某驾车追撞所致，殴打与死亡结果之间缺乏刑法上的因果关系。而且，白某在追撞被害人李某时，应当明知其行为会造成被害人非死即残的结果，为报复解恨，仍放任该结果发生，已经具有致残、致死的间接故意，超过了寻衅滋事“随意殴打”之故意内容，当然不能再以寻衅滋事罪论处。应当以故意伤害致人死亡，或者故意杀人罪论处。</a:t>
            </a:r>
            <a:endParaRPr lang="en-US" altLang="zh-CN" sz="2000" b="1" dirty="0">
              <a:solidFill>
                <a:schemeClr val="tx2"/>
              </a:solidFill>
            </a:endParaRPr>
          </a:p>
        </p:txBody>
      </p:sp>
    </p:spTree>
  </p:cSld>
  <p:clrMapOvr>
    <a:masterClrMapping/>
  </p:clrMapOvr>
  <p:transition spd="slow">
    <p:randomBar dir="vert"/>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3123"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300" b="1" dirty="0">
                <a:solidFill>
                  <a:schemeClr val="tx2"/>
                </a:solidFill>
              </a:rPr>
              <a:t>  2</a:t>
            </a:r>
            <a:r>
              <a:rPr lang="zh-CN" altLang="en-US" sz="2300" b="1" dirty="0">
                <a:solidFill>
                  <a:schemeClr val="tx2"/>
                </a:solidFill>
              </a:rPr>
              <a:t>、重点把握交叉区域</a:t>
            </a:r>
            <a:r>
              <a:rPr lang="zh-CN" altLang="zh-CN" sz="2300" b="1" dirty="0">
                <a:solidFill>
                  <a:schemeClr val="tx2"/>
                </a:solidFill>
              </a:rPr>
              <a:t>——“</a:t>
            </a:r>
            <a:r>
              <a:rPr lang="zh-CN" altLang="en-US" sz="2300" b="1" dirty="0">
                <a:solidFill>
                  <a:schemeClr val="tx2"/>
                </a:solidFill>
              </a:rPr>
              <a:t>殴打致人轻伤”情形下两罪区分</a:t>
            </a:r>
            <a:endParaRPr lang="en-US" altLang="zh-CN" sz="2300" b="1" dirty="0">
              <a:solidFill>
                <a:schemeClr val="tx2"/>
              </a:solidFill>
            </a:endParaRPr>
          </a:p>
          <a:p>
            <a:pPr>
              <a:buNone/>
            </a:pPr>
            <a:r>
              <a:rPr lang="en-US" altLang="zh-CN" sz="2000" dirty="0"/>
              <a:t>                </a:t>
            </a:r>
            <a:r>
              <a:rPr lang="zh-CN" altLang="en-US" sz="1900" dirty="0"/>
              <a:t>二者的核心区别点还在于殴打行为的“随意性”上。殴打行为必须具有“随意性”才能构成寻衅滋事罪，否则只构成故意伤害罪。当然，“随意殴打”也属于“故意殴打”，即当然属于“故意伤害”的一种行为方式，所以，</a:t>
            </a:r>
            <a:r>
              <a:rPr lang="zh-CN" altLang="en-US" sz="1900" b="1" dirty="0">
                <a:solidFill>
                  <a:schemeClr val="tx2"/>
                </a:solidFill>
              </a:rPr>
              <a:t>殴打致人轻伤的，必然构成故意伤害罪。但是，要构成寻衅滋事罪，还必须要求这“殴打”行为具有“随意性”。殴打的“随意性”是寻衅滋事罪与故意伤害罪在交叉重叠地域的关键界分点。</a:t>
            </a:r>
            <a:endParaRPr lang="en-US" altLang="zh-CN" sz="1900" b="1" dirty="0">
              <a:solidFill>
                <a:schemeClr val="tx2"/>
              </a:solidFill>
            </a:endParaRPr>
          </a:p>
          <a:p>
            <a:pPr>
              <a:buNone/>
            </a:pPr>
            <a:r>
              <a:rPr lang="en-US" altLang="zh-CN" sz="2000" dirty="0"/>
              <a:t>               </a:t>
            </a:r>
            <a:r>
              <a:rPr lang="zh-CN" altLang="en-US" sz="2000" dirty="0"/>
              <a:t>对于“随意性”的判断和认定，上文已有论述，包含主客观两方面的内容，体现了寻衅滋事罪与故意伤害罪在犯罪主观心态、客观情境和犯罪客体等方面的区别。概言之，主要体现在以下几方面区别：</a:t>
            </a:r>
            <a:endParaRPr lang="en-US" altLang="zh-CN" sz="2000" dirty="0"/>
          </a:p>
          <a:p>
            <a:pPr>
              <a:buNone/>
            </a:pPr>
            <a:r>
              <a:rPr lang="en-US" altLang="zh-CN" sz="2000" b="1" dirty="0"/>
              <a:t>               </a:t>
            </a:r>
            <a:r>
              <a:rPr lang="zh-CN" altLang="en-US" sz="2000" dirty="0"/>
              <a:t>（</a:t>
            </a:r>
            <a:r>
              <a:rPr lang="en-US" altLang="zh-CN" sz="2000" dirty="0"/>
              <a:t>1</a:t>
            </a:r>
            <a:r>
              <a:rPr lang="zh-CN" altLang="en-US" sz="2000" dirty="0"/>
              <a:t>）在主观方面，构成</a:t>
            </a:r>
            <a:r>
              <a:rPr lang="zh-CN" altLang="en-US" sz="2200" dirty="0"/>
              <a:t>“随意殴打”</a:t>
            </a:r>
            <a:r>
              <a:rPr lang="zh-CN" altLang="en-US" sz="2000" dirty="0"/>
              <a:t>的寻衅滋事罪，除了具有殴打他人之直接故意外，还必须要有一般公共交往中人格平等和人身不受侵犯规则和秩序破坏的直接故意或间接故意，即，对这种公共交往秩序的无视心态。而构成故意伤害罪，并不是必须具有这种对公共交往秩序的无视心态。</a:t>
            </a:r>
            <a:endParaRPr lang="en-US" altLang="zh-CN" sz="2000" dirty="0"/>
          </a:p>
          <a:p>
            <a:pPr>
              <a:buNone/>
            </a:pPr>
            <a:r>
              <a:rPr lang="en-US" altLang="zh-CN" sz="2000" b="1" dirty="0"/>
              <a:t>              </a:t>
            </a:r>
            <a:r>
              <a:rPr lang="zh-CN" altLang="en-US" sz="2000" dirty="0"/>
              <a:t>（</a:t>
            </a:r>
            <a:r>
              <a:rPr lang="en-US" altLang="zh-CN" sz="2000" dirty="0"/>
              <a:t>2</a:t>
            </a:r>
            <a:r>
              <a:rPr lang="zh-CN" altLang="en-US" sz="2000" dirty="0"/>
              <a:t>）在行为场合方面，“随意殴打”型寻衅滋事犯罪必须发生在一般公共交往场合中，而故意伤害犯罪并没有这方面的特殊要求。“一般公共交往场合”并不是指公共场所等行为地点，而是指行为场合和情境，相对于私密或私人交往及特殊社会交往场合而言的。</a:t>
            </a:r>
            <a:endParaRPr lang="en-US" altLang="zh-CN" sz="2000" dirty="0"/>
          </a:p>
          <a:p>
            <a:pPr>
              <a:buNone/>
            </a:pPr>
            <a:r>
              <a:rPr lang="en-US" altLang="zh-CN" sz="2000" b="1" dirty="0"/>
              <a:t>             </a:t>
            </a:r>
            <a:r>
              <a:rPr lang="zh-CN" altLang="en-US" sz="2000" dirty="0"/>
              <a:t>（</a:t>
            </a:r>
            <a:r>
              <a:rPr lang="en-US" altLang="zh-CN" sz="2000" dirty="0"/>
              <a:t>3</a:t>
            </a:r>
            <a:r>
              <a:rPr lang="zh-CN" altLang="en-US" sz="2000" dirty="0"/>
              <a:t>）在行为经过方面，“随意殴打”寻衅滋事犯罪违背事理因果的应然关系和规则，而故意伤害犯罪却不一定。（</a:t>
            </a:r>
            <a:r>
              <a:rPr lang="zh-CN" altLang="en-US" sz="1500" dirty="0"/>
              <a:t>是否违背事理因果的应然对等规则，还应该从事件起因及过错程度、殴打对象和侵害范围、殴打的部位明确性及严重程度、殴打前后的行为表现等多方面进行综合评定</a:t>
            </a:r>
            <a:r>
              <a:rPr lang="zh-CN" altLang="en-US" sz="2000" dirty="0"/>
              <a:t>）</a:t>
            </a:r>
            <a:endParaRPr lang="en-US" altLang="zh-CN" sz="2000" b="1" dirty="0">
              <a:solidFill>
                <a:schemeClr val="tx2"/>
              </a:solidFill>
            </a:endParaRPr>
          </a:p>
        </p:txBody>
      </p:sp>
    </p:spTree>
  </p:cSld>
  <p:clrMapOvr>
    <a:masterClrMapping/>
  </p:clrMapOvr>
  <p:transition spd="slow">
    <p:randomBar dir="vert"/>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414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300" b="1" dirty="0">
                <a:solidFill>
                  <a:schemeClr val="tx2"/>
                </a:solidFill>
              </a:rPr>
              <a:t>  </a:t>
            </a:r>
            <a:endParaRPr lang="en-US" altLang="zh-CN" sz="2300" b="1" dirty="0">
              <a:solidFill>
                <a:schemeClr val="tx2"/>
              </a:solidFill>
            </a:endParaRPr>
          </a:p>
          <a:p>
            <a:pPr>
              <a:buNone/>
            </a:pPr>
            <a:endParaRPr lang="en-US" altLang="zh-CN" sz="2300" b="1" dirty="0">
              <a:solidFill>
                <a:schemeClr val="tx2"/>
              </a:solidFill>
            </a:endParaRPr>
          </a:p>
          <a:p>
            <a:pPr>
              <a:buNone/>
            </a:pPr>
            <a:r>
              <a:rPr lang="en-US" altLang="zh-CN" sz="2400" b="1"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4</a:t>
            </a:r>
            <a:r>
              <a:rPr lang="zh-CN" altLang="en-US" sz="2400" b="1" dirty="0"/>
              <a:t>－</a:t>
            </a:r>
            <a:r>
              <a:rPr lang="en-US" altLang="zh-CN" sz="2400" b="1" dirty="0"/>
              <a:t>4</a:t>
            </a:r>
            <a:r>
              <a:rPr lang="zh-CN" altLang="zh-CN" sz="2400" b="1" dirty="0"/>
              <a:t>】</a:t>
            </a:r>
            <a:r>
              <a:rPr lang="en-US" altLang="zh-CN" sz="2400" dirty="0">
                <a:solidFill>
                  <a:schemeClr val="tx2"/>
                </a:solidFill>
              </a:rPr>
              <a:t>2006</a:t>
            </a:r>
            <a:r>
              <a:rPr lang="zh-CN" altLang="en-US" sz="2400" dirty="0">
                <a:solidFill>
                  <a:schemeClr val="tx2"/>
                </a:solidFill>
              </a:rPr>
              <a:t>年某日</a:t>
            </a:r>
            <a:r>
              <a:rPr lang="en-US" altLang="zh-CN" sz="2400" dirty="0">
                <a:solidFill>
                  <a:schemeClr val="tx2"/>
                </a:solidFill>
              </a:rPr>
              <a:t>18</a:t>
            </a:r>
            <a:r>
              <a:rPr lang="zh-CN" altLang="en-US" sz="2400" dirty="0">
                <a:solidFill>
                  <a:schemeClr val="tx2"/>
                </a:solidFill>
              </a:rPr>
              <a:t>时许</a:t>
            </a:r>
            <a:r>
              <a:rPr lang="en-US" altLang="zh-CN" sz="2400" dirty="0">
                <a:solidFill>
                  <a:schemeClr val="tx2"/>
                </a:solidFill>
              </a:rPr>
              <a:t>,</a:t>
            </a:r>
            <a:r>
              <a:rPr lang="zh-CN" altLang="en-US" sz="2400" dirty="0">
                <a:solidFill>
                  <a:schemeClr val="tx2"/>
                </a:solidFill>
              </a:rPr>
              <a:t>被告人汪某及彭某等人（另案处理）在被告人许某家中上网时，与王某网上聊天谈及“收小弟”一事时，双方发生争吵。随后，汪某、许某等人纠集被告人陈某、孙某、戴某先在许某家中商议砍杀王伟剑，后带刀乘车赶至汪某上网的网吧，由彭某进入网吧将王某叫出来，并缠住王某，接着汪某等人遂冲上前用砍刀对着王某的全身多处砍了十多刀。戴某则冲进小巷中追赶其他人。经鉴定，王某伤情为轻伤，其中分别有两处构成七级和九级伤残。公诉机关指控汪某等人构成寻衅滋事罪，法院认为，本案双方事前原本认识，事出有因，侵害对象特定，针对性强，汪某等人主观上损害被害人身体故意明显，且事前有预谋和分工，不构成寻衅滋事罪，而最终判定汪某等人构成故意伤害罪。</a:t>
            </a:r>
            <a:endParaRPr lang="en-US" altLang="zh-CN" sz="2400" b="1" dirty="0">
              <a:solidFill>
                <a:schemeClr val="tx2"/>
              </a:solidFill>
            </a:endParaRPr>
          </a:p>
        </p:txBody>
      </p:sp>
    </p:spTree>
  </p:cSld>
  <p:clrMapOvr>
    <a:masterClrMapping/>
  </p:clrMapOvr>
  <p:transition spd="slow">
    <p:randomBar dir="vert"/>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517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300" b="1" dirty="0">
                <a:solidFill>
                  <a:schemeClr val="tx2"/>
                </a:solidFill>
              </a:rPr>
              <a:t>            </a:t>
            </a:r>
            <a:r>
              <a:rPr lang="en-US" altLang="zh-CN" sz="1900" dirty="0"/>
              <a:t> </a:t>
            </a:r>
            <a:r>
              <a:rPr lang="zh-CN" altLang="en-US" sz="1900" dirty="0"/>
              <a:t>本案虽然是在公共场所实施殴打，双方因谈事起纠纷，且不计后果地对被害人乱砍，有流氓恶棍的行径特征，貌似寻衅滋事，但综合整个案发情境看，该“殴打”行为不具有“随意性”。</a:t>
            </a:r>
            <a:endParaRPr lang="en-US" altLang="zh-CN" sz="1900" dirty="0"/>
          </a:p>
          <a:p>
            <a:pPr>
              <a:buNone/>
            </a:pPr>
            <a:r>
              <a:rPr lang="en-US" altLang="zh-CN" sz="1900" dirty="0"/>
              <a:t>          </a:t>
            </a:r>
            <a:r>
              <a:rPr lang="zh-CN" altLang="en-US" sz="1900" dirty="0"/>
              <a:t>首先，当事双方相互认识，属于两个不同的流氓地痞团伙，且因“收小弟”事宜发生的矛盾，属于存在特殊社会关系，且因特殊关系事项而发生冲突，不属于一般社会公共交往场合。即，一般公众只要不属于这两个团伙，就不会被涉及其中，不会给一般公众产生困扰和担忧。而不像其他在饭店中因行走碰撞而偶发的冲突滋事，一般公众均有可能被涉及，会给一般公众造成困扰和担忧。</a:t>
            </a:r>
            <a:endParaRPr lang="en-US" altLang="zh-CN" sz="1900" dirty="0"/>
          </a:p>
          <a:p>
            <a:pPr>
              <a:buNone/>
            </a:pPr>
            <a:r>
              <a:rPr lang="en-US" altLang="zh-CN" sz="1900" dirty="0"/>
              <a:t>             </a:t>
            </a:r>
            <a:r>
              <a:rPr lang="zh-CN" altLang="en-US" sz="1900" dirty="0"/>
              <a:t>其次，从事发的因果事理关系上看，此事实质是因流氓团伙间争抢“小弟”而发生的争斗，对于被害人而言，因商谈不合会引来双方殴斗，对方随时会找上门打斗的结果是可预见或应当预见的。而对于一般公众而言，流氓团伙间因争抢地盘、人员而发生斗殴、打杀会随时发生是能理解和可预见的。因此，本案的事件因果关系没有超出应然的事理逻辑。</a:t>
            </a:r>
            <a:endParaRPr lang="en-US" altLang="zh-CN" sz="1900" dirty="0"/>
          </a:p>
          <a:p>
            <a:pPr>
              <a:buNone/>
            </a:pPr>
            <a:r>
              <a:rPr lang="en-US" altLang="zh-CN" sz="1900" dirty="0"/>
              <a:t>            </a:t>
            </a:r>
            <a:r>
              <a:rPr lang="zh-CN" altLang="en-US" sz="1900" dirty="0"/>
              <a:t>再次，从行为人的前后行为上看，事前行为人是经过预谋并有准备，准备了对人身具有明显杀伤性的工具，且在施暴时多人对一人实施围砍，且对被害人全身多处进行抡砍，不计致伤后果，说明具有致残甚至致命之间接故意。最关键是，行为人是专门将被害人从网吧叫出后施暴，而不是直接冲入网吧胡乱砍杀，说明行为人对行为的危害及影响范围有所控制，只想对被害人一方实施侵害，而对公共秩序和规则还是有所顾及的，并有意避免，不想涉及或影响到其他公众或无关第三方。这体现行为人只有伤害被害人之故意，没有对一般公共交往秩序或规则进行破坏之故意，主观上不具有“随意性”。因此，法院的最终判决是正确的。</a:t>
            </a:r>
            <a:endParaRPr lang="en-US" altLang="zh-CN" sz="1900" b="1" dirty="0">
              <a:solidFill>
                <a:schemeClr val="tx2"/>
              </a:solidFill>
            </a:endParaRPr>
          </a:p>
        </p:txBody>
      </p:sp>
    </p:spTree>
  </p:cSld>
  <p:clrMapOvr>
    <a:masterClrMapping/>
  </p:clrMapOvr>
  <p:transition spd="slow">
    <p:randomBar dir="vert"/>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619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300" b="1" dirty="0">
                <a:solidFill>
                  <a:schemeClr val="tx2"/>
                </a:solidFill>
              </a:rPr>
              <a:t>        </a:t>
            </a:r>
            <a:endParaRPr lang="en-US" altLang="zh-CN" sz="2300" b="1" dirty="0">
              <a:solidFill>
                <a:schemeClr val="tx2"/>
              </a:solidFill>
            </a:endParaRPr>
          </a:p>
          <a:p>
            <a:pPr>
              <a:buNone/>
            </a:pPr>
            <a:endParaRPr lang="en-US" altLang="zh-CN" sz="2300" b="1" dirty="0">
              <a:solidFill>
                <a:schemeClr val="tx2"/>
              </a:solidFill>
            </a:endParaRPr>
          </a:p>
          <a:p>
            <a:pPr>
              <a:buNone/>
            </a:pPr>
            <a:r>
              <a:rPr lang="en-US" altLang="zh-CN" sz="2300" b="1" dirty="0">
                <a:solidFill>
                  <a:schemeClr val="tx2"/>
                </a:solidFill>
              </a:rPr>
              <a:t>              </a:t>
            </a:r>
            <a:r>
              <a:rPr lang="zh-CN" altLang="zh-CN" sz="2000" b="1" dirty="0"/>
              <a:t>【</a:t>
            </a:r>
            <a:r>
              <a:rPr lang="zh-CN" altLang="en-US" sz="2000" b="1" dirty="0"/>
              <a:t>案例</a:t>
            </a:r>
            <a:r>
              <a:rPr lang="en-US" altLang="zh-CN" sz="2000" b="1" dirty="0"/>
              <a:t>5</a:t>
            </a:r>
            <a:r>
              <a:rPr lang="zh-CN" altLang="en-US" sz="2000" b="1" dirty="0"/>
              <a:t>－</a:t>
            </a:r>
            <a:r>
              <a:rPr lang="en-US" altLang="zh-CN" sz="2000" b="1" dirty="0"/>
              <a:t>4</a:t>
            </a:r>
            <a:r>
              <a:rPr lang="zh-CN" altLang="en-US" sz="2000" b="1" dirty="0"/>
              <a:t>－</a:t>
            </a:r>
            <a:r>
              <a:rPr lang="en-US" altLang="zh-CN" sz="2000" b="1" dirty="0"/>
              <a:t>5</a:t>
            </a:r>
            <a:r>
              <a:rPr lang="zh-CN" altLang="zh-CN" sz="2000" b="1" dirty="0"/>
              <a:t>】</a:t>
            </a:r>
            <a:r>
              <a:rPr lang="en-US" altLang="zh-CN" sz="2400" dirty="0">
                <a:solidFill>
                  <a:schemeClr val="tx2"/>
                </a:solidFill>
              </a:rPr>
              <a:t>2007</a:t>
            </a:r>
            <a:r>
              <a:rPr lang="zh-CN" altLang="en-US" sz="2400" dirty="0">
                <a:solidFill>
                  <a:schemeClr val="tx2"/>
                </a:solidFill>
              </a:rPr>
              <a:t>年某日下午，被告人林某、卫某驾车行至北京延庆县某村口时，遇</a:t>
            </a:r>
            <a:r>
              <a:rPr lang="en-US" altLang="zh-CN" sz="2400" dirty="0">
                <a:solidFill>
                  <a:schemeClr val="tx2"/>
                </a:solidFill>
              </a:rPr>
              <a:t>110</a:t>
            </a:r>
            <a:r>
              <a:rPr lang="zh-CN" altLang="en-US" sz="2400" dirty="0">
                <a:solidFill>
                  <a:schemeClr val="tx2"/>
                </a:solidFill>
              </a:rPr>
              <a:t>国道堵车，适逢同向行驶的一名外地大货车司机向其二人问路，二人即同该司机商量，欲以</a:t>
            </a:r>
            <a:r>
              <a:rPr lang="en-US" altLang="zh-CN" sz="2400" dirty="0">
                <a:solidFill>
                  <a:schemeClr val="tx2"/>
                </a:solidFill>
              </a:rPr>
              <a:t>200</a:t>
            </a:r>
            <a:r>
              <a:rPr lang="zh-CN" altLang="en-US" sz="2400" dirty="0">
                <a:solidFill>
                  <a:schemeClr val="tx2"/>
                </a:solidFill>
              </a:rPr>
              <a:t>元的价格带对方开车绕过堵车路段。此时，搭乘该货车欲去怀柔的被害人刘某下车与大货车司机交谈，后货车司机拒绝让林某、卫某二人带路。林某、卫某怀疑是刘某在其中搅局，即欲报复。在刘某离开后，林某、卫某遂驾车追赶，当追至延庆县某环岛公交车站时，发现刘某在此候车，林某、卫某随即下车对刘某进行殴打，并以妨碍二人带车造成损失为由，向刘某索要人民币</a:t>
            </a:r>
            <a:r>
              <a:rPr lang="en-US" altLang="zh-CN" sz="2400" dirty="0">
                <a:solidFill>
                  <a:schemeClr val="tx2"/>
                </a:solidFill>
              </a:rPr>
              <a:t>200</a:t>
            </a:r>
            <a:r>
              <a:rPr lang="zh-CN" altLang="en-US" sz="2400" dirty="0">
                <a:solidFill>
                  <a:schemeClr val="tx2"/>
                </a:solidFill>
              </a:rPr>
              <a:t>元。经鉴定，刘某受轻伤。法院认为，林某、卫某随意殴打他人、强拿硬要，情节恶劣，构成寻衅滋事罪。</a:t>
            </a:r>
            <a:endParaRPr lang="en-US" altLang="zh-CN" sz="2400" dirty="0">
              <a:solidFill>
                <a:schemeClr val="tx2"/>
              </a:solidFill>
            </a:endParaRPr>
          </a:p>
          <a:p>
            <a:pPr>
              <a:buNone/>
            </a:pPr>
            <a:r>
              <a:rPr lang="en-US" altLang="zh-CN" sz="2000" b="1" dirty="0">
                <a:solidFill>
                  <a:schemeClr val="tx2"/>
                </a:solidFill>
              </a:rPr>
              <a:t>            </a:t>
            </a:r>
            <a:endParaRPr lang="en-US" altLang="zh-CN" sz="1900" b="1" dirty="0">
              <a:solidFill>
                <a:schemeClr val="tx2"/>
              </a:solidFill>
            </a:endParaRPr>
          </a:p>
        </p:txBody>
      </p:sp>
    </p:spTree>
  </p:cSld>
  <p:clrMapOvr>
    <a:masterClrMapping/>
  </p:clrMapOvr>
  <p:transition spd="slow">
    <p:randomBar dir="vert"/>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7219"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300" b="1" dirty="0">
                <a:solidFill>
                  <a:schemeClr val="tx2"/>
                </a:solidFill>
              </a:rPr>
              <a:t>          </a:t>
            </a:r>
            <a:r>
              <a:rPr lang="zh-CN" altLang="en-US" sz="2000" dirty="0"/>
              <a:t>本案中，林某、卫某殴打刘某看似“事出有因”，殴打的对象特定，殴打前也经过商议并尾随追踪准备，貌似“刻意”所为。实际上，其行为仍属于“借故生非”的“随意殴打”。</a:t>
            </a:r>
            <a:endParaRPr lang="en-US" altLang="zh-CN" sz="2000" dirty="0"/>
          </a:p>
          <a:p>
            <a:pPr>
              <a:buNone/>
            </a:pPr>
            <a:r>
              <a:rPr lang="en-US" altLang="zh-CN" sz="2000" dirty="0"/>
              <a:t>             </a:t>
            </a:r>
            <a:r>
              <a:rPr lang="zh-CN" altLang="en-US" sz="2000" dirty="0"/>
              <a:t>首先，双方事前不认识，不存在特殊的社会交往关系，案发于一般公共交往场合。易言之，这种场所一般公众均有可能遇到；</a:t>
            </a:r>
            <a:endParaRPr lang="en-US" altLang="zh-CN" sz="2000" dirty="0"/>
          </a:p>
          <a:p>
            <a:pPr>
              <a:buNone/>
            </a:pPr>
            <a:r>
              <a:rPr lang="en-US" altLang="zh-CN" sz="2000" dirty="0"/>
              <a:t>            </a:t>
            </a:r>
            <a:r>
              <a:rPr lang="zh-CN" altLang="en-US" sz="2000" dirty="0"/>
              <a:t>其次，事件经过违背应然的因果事理关系。虽然对于林某、卫某而言，被害人搅了他们的局，使其应得利益未得到，认为殴打被害人是“理所应当”的。但是，这个事理并非行为人个人认为的事理，也不是被害人认为的事理，而必须是社会公共交往中共同应当尊奉的事理。林某、卫某为人带路而索要费用，本来就不是良性社会交往规则中应当倡导的行为，甚至应当杜绝。被害人刘某只是与货车司机说了几句话，有可能是在劝货车司机不要上当，也有可能不是。林某、卫某在未弄清事实前，就凭此对刘某怀恨在心。从一般公众角度，这明显不讲理，没有认识到自己的行为不当。再者，即使被害人刘某就是在提醒和劝说货车司机，那么，从一般公众角度，刘某也是出于好心，以免司机上当受骗或被讹诈，属于应当提倡和赞扬的善良之举。如果因为行善而招致被殴打，这明显不符合应然的因果事理逻辑。</a:t>
            </a:r>
            <a:endParaRPr lang="en-US" altLang="zh-CN" sz="2000" dirty="0"/>
          </a:p>
          <a:p>
            <a:pPr>
              <a:buNone/>
            </a:pPr>
            <a:r>
              <a:rPr lang="en-US" altLang="zh-CN" sz="2000" dirty="0"/>
              <a:t>             </a:t>
            </a:r>
            <a:r>
              <a:rPr lang="zh-CN" altLang="en-US" sz="2000" dirty="0"/>
              <a:t>再次，行为人虽然是尾随被害人施暴，目标特定，但其除了施暴外还借机索财，说明其主观上除了殴打伤害被害人之外，更多还是要给予被害人教训，让被害人接受“带路应该付费”、“不要影响他人带路收费”的“强盗”规则和逻辑，体现的是一种对公共交往中互尊互爱互助等良性规则无视和挑战的心态，符合“随意性”的主观故意内容。因此，法院的最终定性是准确的。</a:t>
            </a:r>
            <a:endParaRPr lang="en-US" altLang="zh-CN" sz="2000" b="1" dirty="0">
              <a:solidFill>
                <a:schemeClr val="tx2"/>
              </a:solidFill>
            </a:endParaRPr>
          </a:p>
        </p:txBody>
      </p:sp>
    </p:spTree>
  </p:cSld>
  <p:clrMapOvr>
    <a:masterClrMapping/>
  </p:clrMapOvr>
  <p:transition spd="slow">
    <p:randomBar dir="vert"/>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8243"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300" b="1" dirty="0">
                <a:solidFill>
                  <a:schemeClr val="tx2"/>
                </a:solidFill>
              </a:rPr>
              <a:t> </a:t>
            </a:r>
            <a:endParaRPr lang="en-US" altLang="zh-CN" sz="2300" b="1" dirty="0">
              <a:solidFill>
                <a:schemeClr val="tx2"/>
              </a:solidFill>
            </a:endParaRPr>
          </a:p>
          <a:p>
            <a:pPr>
              <a:buNone/>
            </a:pPr>
            <a:r>
              <a:rPr lang="en-US" altLang="zh-CN" sz="2000" dirty="0"/>
              <a:t>3</a:t>
            </a:r>
            <a:r>
              <a:rPr lang="zh-CN" altLang="en-US" sz="2000" dirty="0"/>
              <a:t>、数罪并罚说。这种观点认为，随意殴打致人重伤、死亡是在两种不同的犯罪故意下实施的两种不同行为，两种行为均应独立成罪，并数罪并罚。坚持这种观点的，主要是以两个司法解释作为根据。一是</a:t>
            </a:r>
            <a:r>
              <a:rPr lang="en-US" altLang="zh-CN" sz="2000" dirty="0"/>
              <a:t>1984</a:t>
            </a:r>
            <a:r>
              <a:rPr lang="zh-CN" altLang="en-US" sz="2000" dirty="0"/>
              <a:t>年“两高”出台的</a:t>
            </a:r>
            <a:r>
              <a:rPr lang="zh-CN" altLang="zh-CN" sz="2000" dirty="0"/>
              <a:t>《</a:t>
            </a:r>
            <a:r>
              <a:rPr lang="zh-CN" altLang="en-US" sz="2000" dirty="0"/>
              <a:t>关于当前办理流氓案件中具体应用法律的若干问题的解答</a:t>
            </a:r>
            <a:r>
              <a:rPr lang="zh-CN" altLang="zh-CN" sz="2000" dirty="0"/>
              <a:t>》</a:t>
            </a:r>
            <a:r>
              <a:rPr lang="zh-CN" altLang="en-US" sz="2000" dirty="0"/>
              <a:t>中曾规定：“流氓罪犯兼犯杀人、重伤、抢劫、强奸</a:t>
            </a:r>
            <a:r>
              <a:rPr lang="zh-CN" altLang="zh-CN" sz="2000" dirty="0"/>
              <a:t>……</a:t>
            </a:r>
            <a:r>
              <a:rPr lang="zh-CN" altLang="en-US" sz="2000" dirty="0"/>
              <a:t>等罪行的，应按数罪并罚惩处”；二是</a:t>
            </a:r>
            <a:r>
              <a:rPr lang="en-US" altLang="zh-CN" sz="2000" dirty="0"/>
              <a:t>2000</a:t>
            </a:r>
            <a:r>
              <a:rPr lang="zh-CN" altLang="en-US" sz="2000" dirty="0"/>
              <a:t>年江苏省高院出台的</a:t>
            </a:r>
            <a:r>
              <a:rPr lang="zh-CN" altLang="zh-CN" sz="2000" dirty="0"/>
              <a:t>《</a:t>
            </a:r>
            <a:r>
              <a:rPr lang="zh-CN" altLang="en-US" sz="2000" dirty="0"/>
              <a:t>关于审理刑事案件中具体应用法律的若干问题的意见（试行）</a:t>
            </a:r>
            <a:r>
              <a:rPr lang="zh-CN" altLang="zh-CN" sz="2000" dirty="0"/>
              <a:t>》</a:t>
            </a:r>
            <a:r>
              <a:rPr lang="zh-CN" altLang="en-US" sz="2000" dirty="0"/>
              <a:t>中曾明确规定：“寻衅滋事中，直接致人重伤、死亡，构成犯罪的，分别按照寻衅滋事罪和故意伤害罪或故意杀人罪，实行数罪并罚”。上述两个司法解释虽然现在均已失效，不再适用。但该解释中的数罪并罚观点，却仍有人支持。认为致人重伤、死亡的结果已经超出了寻衅滋事罪的客观内容，数罪并罚才能体现罪刑相一致，不放纵犯罪的原则。</a:t>
            </a:r>
            <a:endParaRPr lang="en-US" altLang="zh-CN" sz="2000" dirty="0"/>
          </a:p>
          <a:p>
            <a:pPr>
              <a:buNone/>
            </a:pPr>
            <a:r>
              <a:rPr lang="en-US" altLang="zh-CN" sz="2000" dirty="0"/>
              <a:t>4</a:t>
            </a:r>
            <a:r>
              <a:rPr lang="zh-CN" altLang="en-US" sz="2000" dirty="0"/>
              <a:t>、区别对待说。这种观点认为，随意殴打他人致人重伤、死亡的案件情况多样，不宜一概而论，而应视案件不同情况而定。主要分以下几种情形处理：</a:t>
            </a:r>
            <a:r>
              <a:rPr lang="zh-CN" altLang="en-US" sz="1500" dirty="0">
                <a:solidFill>
                  <a:schemeClr val="tx2"/>
                </a:solidFill>
              </a:rPr>
              <a:t>（</a:t>
            </a:r>
            <a:r>
              <a:rPr lang="en-US" altLang="zh-CN" sz="1500" dirty="0">
                <a:solidFill>
                  <a:schemeClr val="tx2"/>
                </a:solidFill>
              </a:rPr>
              <a:t>1</a:t>
            </a:r>
            <a:r>
              <a:rPr lang="zh-CN" altLang="en-US" sz="1500" dirty="0">
                <a:solidFill>
                  <a:schemeClr val="tx2"/>
                </a:solidFill>
              </a:rPr>
              <a:t>）如果行为人对重伤、死亡结果不存在故意或者过失的，仍以寻衅滋事罪论处，重伤或死亡结果在量刑时考虑；（</a:t>
            </a:r>
            <a:r>
              <a:rPr lang="en-US" altLang="zh-CN" sz="1500" dirty="0">
                <a:solidFill>
                  <a:schemeClr val="tx2"/>
                </a:solidFill>
              </a:rPr>
              <a:t>2</a:t>
            </a:r>
            <a:r>
              <a:rPr lang="zh-CN" altLang="en-US" sz="1500" dirty="0">
                <a:solidFill>
                  <a:schemeClr val="tx2"/>
                </a:solidFill>
              </a:rPr>
              <a:t>）如果行为人对重伤、死亡结果存在故意的，无论殴打行为是导致重伤、死亡结果的直接原因还是间接原因，均应以故意伤害罪或故意杀人罪论处；（</a:t>
            </a:r>
            <a:r>
              <a:rPr lang="en-US" altLang="zh-CN" sz="1500" dirty="0">
                <a:solidFill>
                  <a:schemeClr val="tx2"/>
                </a:solidFill>
              </a:rPr>
              <a:t>3</a:t>
            </a:r>
            <a:r>
              <a:rPr lang="zh-CN" altLang="en-US" sz="1500" dirty="0">
                <a:solidFill>
                  <a:schemeClr val="tx2"/>
                </a:solidFill>
              </a:rPr>
              <a:t>）如果行为人对致人死亡的结果不存在故意，但存在过失的，应当以过失致人死亡罪论处；（</a:t>
            </a:r>
            <a:r>
              <a:rPr lang="en-US" altLang="zh-CN" sz="1500" dirty="0">
                <a:solidFill>
                  <a:schemeClr val="tx2"/>
                </a:solidFill>
              </a:rPr>
              <a:t>4</a:t>
            </a:r>
            <a:r>
              <a:rPr lang="zh-CN" altLang="en-US" sz="1500" dirty="0">
                <a:solidFill>
                  <a:schemeClr val="tx2"/>
                </a:solidFill>
              </a:rPr>
              <a:t>）如果随意殴打的行为本身已经达到“情节恶劣”的程度，同时又造成重伤、死亡结果的，属于想像竞合犯，应当按照想像竞合犯处理。如果殴打行为本身尚未构成寻衅滋事罪，则不属于想像竞合，只以故意伤害罪或故意杀人罪论处；（</a:t>
            </a:r>
            <a:r>
              <a:rPr lang="en-US" altLang="zh-CN" sz="1500" dirty="0">
                <a:solidFill>
                  <a:schemeClr val="tx2"/>
                </a:solidFill>
              </a:rPr>
              <a:t>5</a:t>
            </a:r>
            <a:r>
              <a:rPr lang="zh-CN" altLang="en-US" sz="1500" dirty="0">
                <a:solidFill>
                  <a:schemeClr val="tx2"/>
                </a:solidFill>
              </a:rPr>
              <a:t>）在多人参与寻衅滋事、随意殴打过程中，发生致人重伤、死亡结果的。应当根据共同犯意内容，及参与人各自的故意内容、行为与结果的因果关系等方面进行区分，有可能共同构成寻衅滋事罪，有可能共同构成故意伤害罪或故意杀人罪，也有可能部分人员构成故意伤害罪、故意杀人罪，部分人员只对寻衅滋事罪负责；（</a:t>
            </a:r>
            <a:r>
              <a:rPr lang="en-US" altLang="zh-CN" sz="1500" dirty="0">
                <a:solidFill>
                  <a:schemeClr val="tx2"/>
                </a:solidFill>
              </a:rPr>
              <a:t>6</a:t>
            </a:r>
            <a:r>
              <a:rPr lang="zh-CN" altLang="en-US" sz="1500" dirty="0">
                <a:solidFill>
                  <a:schemeClr val="tx2"/>
                </a:solidFill>
              </a:rPr>
              <a:t>）有些情况下，随意殴打致人重伤、死亡，可以构成数罪。</a:t>
            </a:r>
            <a:endParaRPr lang="en-US" altLang="zh-CN" sz="1500" b="1" dirty="0">
              <a:solidFill>
                <a:schemeClr val="tx2"/>
              </a:solidFill>
            </a:endParaRPr>
          </a:p>
        </p:txBody>
      </p:sp>
    </p:spTree>
  </p:cSld>
  <p:clrMapOvr>
    <a:masterClrMapping/>
  </p:clrMapOvr>
  <p:transition spd="slow">
    <p:randomBar dir="vert"/>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3926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r>
              <a:rPr lang="zh-CN" altLang="en-US" sz="2400" dirty="0"/>
              <a:t>上述学说均有一定可取之处，但也都存在一些不足。</a:t>
            </a:r>
            <a:endParaRPr lang="en-US" altLang="zh-CN" sz="2400" dirty="0"/>
          </a:p>
          <a:p>
            <a:pPr>
              <a:buNone/>
            </a:pPr>
            <a:r>
              <a:rPr lang="en-US" altLang="zh-CN" sz="2400" dirty="0"/>
              <a:t>             </a:t>
            </a:r>
            <a:r>
              <a:rPr lang="zh-CN" altLang="en-US" sz="2400" dirty="0"/>
              <a:t>第一种学说虽然讲究主客观相同一原则，但却忽略了重伤、死亡结果均远远超出了寻衅滋事罪法定刑所应对应的罪责，会导致罪责刑不相适应的结果。</a:t>
            </a:r>
            <a:endParaRPr lang="en-US" altLang="zh-CN" sz="2400" dirty="0"/>
          </a:p>
          <a:p>
            <a:pPr>
              <a:buNone/>
            </a:pPr>
            <a:r>
              <a:rPr lang="en-US" altLang="zh-CN" sz="2400" dirty="0"/>
              <a:t>           </a:t>
            </a:r>
            <a:r>
              <a:rPr lang="zh-CN" altLang="en-US" sz="2400" dirty="0"/>
              <a:t>第二种学说虽然整体结论符合司法适用实践，体现了罪刑法定和罪责刑相适应的原则，但并不能适用于全部案件情形。特别不能适用于行为人对重伤、死亡结果不存在过错，或者殴打行为与重伤、死亡结果缺乏因果关系的无罪或过失犯罪情形，也不能适用于存在多个殴打行为，在多个殴打行为过程中另起犯意致人重伤、死亡，有可能构成数罪的情形。</a:t>
            </a:r>
            <a:endParaRPr lang="en-US" altLang="zh-CN" sz="2400" dirty="0"/>
          </a:p>
          <a:p>
            <a:pPr>
              <a:buNone/>
            </a:pPr>
            <a:r>
              <a:rPr lang="en-US" altLang="zh-CN" sz="2400" dirty="0"/>
              <a:t>              </a:t>
            </a:r>
            <a:r>
              <a:rPr lang="zh-CN" altLang="en-US" sz="2400" dirty="0"/>
              <a:t>第三种学说虽然看到了一些多个殴打行为或多个其他寻衅滋事行为共存的复杂情况，但却忽略了只存在一个殴打行为的典型情形。将一个行为数罪并罚，明显不符合法理。</a:t>
            </a:r>
            <a:endParaRPr lang="en-US" altLang="zh-CN" sz="2400" dirty="0"/>
          </a:p>
          <a:p>
            <a:pPr>
              <a:buNone/>
            </a:pPr>
            <a:r>
              <a:rPr lang="en-US" altLang="zh-CN" sz="2400" dirty="0"/>
              <a:t>            </a:t>
            </a:r>
            <a:r>
              <a:rPr lang="zh-CN" altLang="en-US" sz="2400" dirty="0"/>
              <a:t>第四种学说相对而言还是较为客观、科学的，注意到了殴打行为与重伤、死亡结果之间的因果关系及主观罪过问题，但概括地还不够全面，对多个殴打行为或多种犯意并存或犯意转化等复杂情形，没有深入分析。</a:t>
            </a:r>
            <a:endParaRPr lang="en-US" altLang="zh-CN" sz="2300" b="1" dirty="0">
              <a:solidFill>
                <a:schemeClr val="tx2"/>
              </a:solidFill>
            </a:endParaRPr>
          </a:p>
        </p:txBody>
      </p:sp>
    </p:spTree>
  </p:cSld>
  <p:clrMapOvr>
    <a:masterClrMapping/>
  </p:clrMapOvr>
  <p:transition spd="slow">
    <p:randomBar dir="vert"/>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029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r>
              <a:rPr lang="zh-CN" altLang="en-US" sz="2400" dirty="0"/>
              <a:t>本文认为：</a:t>
            </a:r>
            <a:endParaRPr lang="en-US" altLang="zh-CN" sz="2400" dirty="0"/>
          </a:p>
          <a:p>
            <a:pPr>
              <a:buNone/>
            </a:pPr>
            <a:r>
              <a:rPr lang="en-US" altLang="zh-CN" sz="2000" dirty="0"/>
              <a:t>            </a:t>
            </a:r>
            <a:r>
              <a:rPr lang="zh-CN" altLang="en-US" sz="2000" dirty="0"/>
              <a:t>采用区别对待的思路与认定方法是比较合理的，但不能仅从主观罪过等单一角度分析，也不能将多人罪行区分与多行为区别相混淆，而应该综合不同角度，有层次、有步骤地进行分别认定。</a:t>
            </a:r>
            <a:endParaRPr lang="en-US" altLang="zh-CN" sz="2000" dirty="0"/>
          </a:p>
          <a:p>
            <a:pPr>
              <a:buNone/>
            </a:pPr>
            <a:r>
              <a:rPr lang="en-US" altLang="zh-CN" sz="2400" dirty="0"/>
              <a:t>          </a:t>
            </a:r>
            <a:r>
              <a:rPr lang="zh-CN" altLang="en-US" sz="1800" dirty="0"/>
              <a:t>（对于多人参与寻衅滋事的情形，下文将有专门章节予以论述，在此仅就一人实施殴打的情形展开研究）</a:t>
            </a:r>
            <a:endParaRPr lang="en-US" altLang="zh-CN" sz="1800" dirty="0"/>
          </a:p>
          <a:p>
            <a:pPr>
              <a:buNone/>
            </a:pPr>
            <a:r>
              <a:rPr lang="en-US" altLang="zh-CN" sz="1800" dirty="0"/>
              <a:t>               </a:t>
            </a:r>
            <a:r>
              <a:rPr lang="zh-CN" altLang="en-US" sz="1800" dirty="0"/>
              <a:t>寻衅滋事中出现重伤、死亡的情况较多，对此必须有总体上的分类。</a:t>
            </a:r>
            <a:endParaRPr lang="en-US" altLang="zh-CN" sz="1800" dirty="0"/>
          </a:p>
          <a:p>
            <a:pPr>
              <a:buNone/>
            </a:pPr>
            <a:r>
              <a:rPr lang="en-US" altLang="zh-CN" sz="2500" dirty="0"/>
              <a:t>          </a:t>
            </a:r>
            <a:r>
              <a:rPr lang="zh-CN" altLang="en-US" sz="2500" dirty="0"/>
              <a:t>首先，应当以</a:t>
            </a:r>
            <a:r>
              <a:rPr lang="zh-CN" altLang="en-US" sz="2500" dirty="0">
                <a:solidFill>
                  <a:schemeClr val="tx2"/>
                </a:solidFill>
              </a:rPr>
              <a:t>“行为个数”作为第一层次</a:t>
            </a:r>
            <a:r>
              <a:rPr lang="zh-CN" altLang="en-US" sz="2500" dirty="0"/>
              <a:t>的分类角度，因为这涉及到单个罪名还是数个罪名的整体性问题。</a:t>
            </a:r>
            <a:endParaRPr lang="en-US" altLang="zh-CN" sz="2500" dirty="0"/>
          </a:p>
          <a:p>
            <a:pPr>
              <a:buNone/>
            </a:pPr>
            <a:r>
              <a:rPr lang="en-US" altLang="zh-CN" sz="2500" dirty="0"/>
              <a:t>          </a:t>
            </a:r>
            <a:r>
              <a:rPr lang="zh-CN" altLang="en-US" sz="2500" dirty="0"/>
              <a:t>其次，应当以</a:t>
            </a:r>
            <a:r>
              <a:rPr lang="zh-CN" altLang="en-US" sz="2500" dirty="0">
                <a:solidFill>
                  <a:schemeClr val="tx2"/>
                </a:solidFill>
              </a:rPr>
              <a:t>“因果关系”作为第二层次</a:t>
            </a:r>
            <a:r>
              <a:rPr lang="zh-CN" altLang="en-US" sz="2500" dirty="0"/>
              <a:t>，因为涉及重伤、死亡结果由哪种行为造成，是否与“随意殴打”有关的问题。</a:t>
            </a:r>
            <a:endParaRPr lang="en-US" altLang="zh-CN" sz="2500" dirty="0"/>
          </a:p>
          <a:p>
            <a:pPr>
              <a:buNone/>
            </a:pPr>
            <a:r>
              <a:rPr lang="en-US" altLang="zh-CN" sz="2500" dirty="0"/>
              <a:t>         </a:t>
            </a:r>
            <a:r>
              <a:rPr lang="zh-CN" altLang="en-US" sz="2500" dirty="0"/>
              <a:t>最后，应当以</a:t>
            </a:r>
            <a:r>
              <a:rPr lang="zh-CN" altLang="en-US" sz="2500" dirty="0">
                <a:solidFill>
                  <a:schemeClr val="tx2"/>
                </a:solidFill>
              </a:rPr>
              <a:t>“主观罪过”作为第三层次</a:t>
            </a:r>
            <a:r>
              <a:rPr lang="zh-CN" altLang="en-US" sz="2500" dirty="0"/>
              <a:t>，涉及定罪量刑的准确性问题。</a:t>
            </a:r>
            <a:endParaRPr lang="en-US" altLang="zh-CN" sz="2500" dirty="0"/>
          </a:p>
          <a:p>
            <a:pPr>
              <a:buNone/>
            </a:pPr>
            <a:endParaRPr lang="en-US" altLang="zh-CN" sz="2300" b="1" dirty="0">
              <a:solidFill>
                <a:schemeClr val="tx2"/>
              </a:solidFill>
            </a:endParaRPr>
          </a:p>
        </p:txBody>
      </p:sp>
    </p:spTree>
  </p:cSld>
  <p:clrMapOvr>
    <a:masterClrMapping/>
  </p:clrMapOvr>
  <p:transition spd="slow">
    <p:randomBar dir="vert"/>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131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1</a:t>
            </a:r>
            <a:r>
              <a:rPr lang="zh-CN" altLang="en-US" sz="2400" dirty="0"/>
              <a:t>、单个殴打行为。</a:t>
            </a:r>
            <a:endParaRPr lang="en-US" altLang="zh-CN" sz="2400" dirty="0"/>
          </a:p>
          <a:p>
            <a:pPr>
              <a:buNone/>
            </a:pPr>
            <a:r>
              <a:rPr lang="en-US" altLang="zh-CN" sz="2200" dirty="0"/>
              <a:t>          </a:t>
            </a:r>
            <a:r>
              <a:rPr lang="zh-CN" altLang="en-US" sz="2200" dirty="0"/>
              <a:t>如果行为人只实施了一个殴打的行为，则分为以下几种情形：</a:t>
            </a:r>
            <a:endParaRPr lang="en-US" altLang="zh-CN" sz="2200" dirty="0"/>
          </a:p>
          <a:p>
            <a:pPr>
              <a:buNone/>
            </a:pPr>
            <a:r>
              <a:rPr lang="en-US" altLang="zh-CN" sz="2200" dirty="0"/>
              <a:t>           </a:t>
            </a:r>
            <a:r>
              <a:rPr lang="zh-CN" altLang="en-US" sz="2100" dirty="0"/>
              <a:t>（</a:t>
            </a:r>
            <a:r>
              <a:rPr lang="en-US" altLang="zh-CN" sz="2100" dirty="0"/>
              <a:t>1</a:t>
            </a:r>
            <a:r>
              <a:rPr lang="zh-CN" altLang="en-US" sz="2100" dirty="0"/>
              <a:t>）殴打行为与重伤、死亡之间</a:t>
            </a:r>
            <a:r>
              <a:rPr lang="zh-CN" altLang="en-US" sz="2100" dirty="0">
                <a:solidFill>
                  <a:schemeClr val="tx2"/>
                </a:solidFill>
              </a:rPr>
              <a:t>存在因果关系</a:t>
            </a:r>
            <a:r>
              <a:rPr lang="zh-CN" altLang="en-US" sz="2100" dirty="0"/>
              <a:t>，行为人对该结果</a:t>
            </a:r>
            <a:r>
              <a:rPr lang="zh-CN" altLang="en-US" sz="2100" dirty="0">
                <a:solidFill>
                  <a:schemeClr val="tx2"/>
                </a:solidFill>
              </a:rPr>
              <a:t>存在希望或放任的心态</a:t>
            </a:r>
            <a:r>
              <a:rPr lang="zh-CN" altLang="en-US" sz="2100" dirty="0"/>
              <a:t>，则行为人有致残、致命之故意，甚至是“刻意”的，则不符合“随意性”要件，应当直接以故意伤害（致重伤）罪或故意杀人罪论处；</a:t>
            </a:r>
            <a:endParaRPr lang="en-US" altLang="zh-CN" sz="2100" dirty="0"/>
          </a:p>
          <a:p>
            <a:pPr>
              <a:buNone/>
            </a:pPr>
            <a:r>
              <a:rPr lang="en-US" altLang="zh-CN" sz="2100" dirty="0"/>
              <a:t>           </a:t>
            </a:r>
            <a:r>
              <a:rPr lang="zh-CN" altLang="en-US" sz="2100" dirty="0"/>
              <a:t>（</a:t>
            </a:r>
            <a:r>
              <a:rPr lang="en-US" altLang="zh-CN" sz="2100" dirty="0"/>
              <a:t>2</a:t>
            </a:r>
            <a:r>
              <a:rPr lang="zh-CN" altLang="en-US" sz="2100" dirty="0"/>
              <a:t>）殴打行为与重伤、死亡之间</a:t>
            </a:r>
            <a:r>
              <a:rPr lang="zh-CN" altLang="en-US" sz="2100" dirty="0">
                <a:solidFill>
                  <a:schemeClr val="tx2"/>
                </a:solidFill>
              </a:rPr>
              <a:t>存在因果关系</a:t>
            </a:r>
            <a:r>
              <a:rPr lang="zh-CN" altLang="en-US" sz="2100" dirty="0"/>
              <a:t>，行为人对该结果</a:t>
            </a:r>
            <a:r>
              <a:rPr lang="zh-CN" altLang="en-US" sz="2100" dirty="0">
                <a:solidFill>
                  <a:schemeClr val="tx2"/>
                </a:solidFill>
              </a:rPr>
              <a:t>只存在过失的</a:t>
            </a:r>
            <a:r>
              <a:rPr lang="zh-CN" altLang="en-US" sz="2100" dirty="0"/>
              <a:t>，则该结果可以作为寻衅滋事罪的行为后果或量刑情节考虑，也可以作为故意伤害罪的加重后果考虑，则同时符合“随意殴打”寻衅滋事罪与故意伤害（致重伤或致死）罪的犯罪构成，属于想像竞合犯，根据从一重处原则，应以故意伤害（致重伤或致死）罪论处；</a:t>
            </a:r>
            <a:endParaRPr lang="en-US" altLang="zh-CN" sz="2100" dirty="0"/>
          </a:p>
          <a:p>
            <a:pPr>
              <a:buNone/>
            </a:pPr>
            <a:r>
              <a:rPr lang="en-US" altLang="zh-CN" sz="2100" dirty="0"/>
              <a:t>          </a:t>
            </a:r>
            <a:r>
              <a:rPr lang="zh-CN" altLang="en-US" sz="2100" dirty="0"/>
              <a:t>（</a:t>
            </a:r>
            <a:r>
              <a:rPr lang="en-US" altLang="zh-CN" sz="2100" dirty="0"/>
              <a:t>3</a:t>
            </a:r>
            <a:r>
              <a:rPr lang="zh-CN" altLang="en-US" sz="2100" dirty="0"/>
              <a:t>）殴打行为与重伤、死亡之间</a:t>
            </a:r>
            <a:r>
              <a:rPr lang="zh-CN" altLang="en-US" sz="2100" dirty="0">
                <a:solidFill>
                  <a:schemeClr val="tx2"/>
                </a:solidFill>
              </a:rPr>
              <a:t>存在因果关系</a:t>
            </a:r>
            <a:r>
              <a:rPr lang="zh-CN" altLang="en-US" sz="2100" dirty="0"/>
              <a:t>，行为人对该结果虽然</a:t>
            </a:r>
            <a:r>
              <a:rPr lang="zh-CN" altLang="en-US" sz="2100" dirty="0">
                <a:solidFill>
                  <a:schemeClr val="tx2"/>
                </a:solidFill>
              </a:rPr>
              <a:t>没有刑法上的罪过</a:t>
            </a:r>
            <a:r>
              <a:rPr lang="zh-CN" altLang="en-US" sz="2100" dirty="0"/>
              <a:t>，但存在一定的</a:t>
            </a:r>
            <a:r>
              <a:rPr lang="zh-CN" altLang="en-US" sz="2100" dirty="0">
                <a:solidFill>
                  <a:schemeClr val="tx2"/>
                </a:solidFill>
              </a:rPr>
              <a:t>起因或诱因过错的</a:t>
            </a:r>
            <a:r>
              <a:rPr lang="zh-CN" altLang="en-US" sz="2100" dirty="0"/>
              <a:t>，则该结果应当作为寻衅滋事罪的</a:t>
            </a:r>
            <a:r>
              <a:rPr lang="zh-CN" altLang="en-US" sz="2100" dirty="0">
                <a:solidFill>
                  <a:schemeClr val="tx2"/>
                </a:solidFill>
              </a:rPr>
              <a:t>其他后果或影响情节</a:t>
            </a:r>
            <a:r>
              <a:rPr lang="zh-CN" altLang="en-US" sz="2100" dirty="0"/>
              <a:t>予以评价，以寻衅滋事罪论处。特别是发生死亡结果的，则可以直接视为“其他恶劣情节”，作为入罪要件。</a:t>
            </a:r>
            <a:endParaRPr lang="en-US" altLang="zh-CN" sz="2100" dirty="0"/>
          </a:p>
          <a:p>
            <a:pPr>
              <a:buNone/>
            </a:pPr>
            <a:r>
              <a:rPr lang="en-US" altLang="zh-CN" sz="2100" dirty="0"/>
              <a:t>          </a:t>
            </a:r>
            <a:r>
              <a:rPr lang="zh-CN" altLang="en-US" sz="2100" dirty="0"/>
              <a:t>（</a:t>
            </a:r>
            <a:r>
              <a:rPr lang="en-US" altLang="zh-CN" sz="2100" dirty="0"/>
              <a:t>4</a:t>
            </a:r>
            <a:r>
              <a:rPr lang="zh-CN" altLang="en-US" sz="2100" dirty="0"/>
              <a:t>）殴打行为与重伤、死亡之间</a:t>
            </a:r>
            <a:r>
              <a:rPr lang="zh-CN" altLang="en-US" sz="2100" dirty="0">
                <a:solidFill>
                  <a:schemeClr val="tx2"/>
                </a:solidFill>
              </a:rPr>
              <a:t>不存在因果关系</a:t>
            </a:r>
            <a:r>
              <a:rPr lang="zh-CN" altLang="en-US" sz="2100" dirty="0"/>
              <a:t>，行为人对该结果</a:t>
            </a:r>
            <a:r>
              <a:rPr lang="zh-CN" altLang="en-US" sz="2100" dirty="0">
                <a:solidFill>
                  <a:schemeClr val="tx2"/>
                </a:solidFill>
              </a:rPr>
              <a:t>无过错的</a:t>
            </a:r>
            <a:r>
              <a:rPr lang="zh-CN" altLang="en-US" sz="2100" dirty="0"/>
              <a:t>，则行为人无需对重伤、死亡结果承当刑事责任。</a:t>
            </a:r>
            <a:endParaRPr lang="en-US" altLang="zh-CN" sz="2100" b="1" dirty="0">
              <a:solidFill>
                <a:schemeClr val="tx2"/>
              </a:solidFill>
            </a:endParaRPr>
          </a:p>
        </p:txBody>
      </p:sp>
    </p:spTree>
  </p:cSld>
  <p:clrMapOvr>
    <a:masterClrMapping/>
  </p:clrMapOvr>
  <p:transition spd="slow">
    <p:randomBar dir="vert"/>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2339"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4</a:t>
            </a:r>
            <a:r>
              <a:rPr lang="zh-CN" altLang="en-US" sz="2400" b="1" dirty="0"/>
              <a:t>－</a:t>
            </a:r>
            <a:r>
              <a:rPr lang="en-US" altLang="zh-CN" sz="2400" b="1" dirty="0"/>
              <a:t>6</a:t>
            </a:r>
            <a:r>
              <a:rPr lang="zh-CN" altLang="zh-CN" sz="2400" b="1" dirty="0"/>
              <a:t>】</a:t>
            </a:r>
            <a:r>
              <a:rPr lang="en-US" altLang="zh-CN" sz="2400" dirty="0">
                <a:solidFill>
                  <a:schemeClr val="tx2"/>
                </a:solidFill>
              </a:rPr>
              <a:t>2010</a:t>
            </a:r>
            <a:r>
              <a:rPr lang="zh-CN" altLang="en-US" sz="2400" dirty="0">
                <a:solidFill>
                  <a:schemeClr val="tx2"/>
                </a:solidFill>
              </a:rPr>
              <a:t>年某日凌晨</a:t>
            </a:r>
            <a:r>
              <a:rPr lang="en-US" altLang="zh-CN" sz="2400" dirty="0">
                <a:solidFill>
                  <a:schemeClr val="tx2"/>
                </a:solidFill>
              </a:rPr>
              <a:t>4</a:t>
            </a:r>
            <a:r>
              <a:rPr lang="zh-CN" altLang="en-US" sz="2400" dirty="0">
                <a:solidFill>
                  <a:schemeClr val="tx2"/>
                </a:solidFill>
              </a:rPr>
              <a:t>时许，被告人周某甲等人听说朋友江某的女友“珍珍”在网吧被周某乙调戏，邀集周某甲等人去网吧找周某乙。周某甲为此准备了一把匕首随身携带。到网吧后，江某将周某乙从网吧叫出。周某乙刚出门口，周某甲等人随即对周某乙进行围打。在殴打中，周某甲见周某乙还击，遂掏出随身携带的匕首，用右手反握匕首朝周某的背部及左腋部连刺四刀，周某乙被刺后倒地，后被送往医院途中死亡。法院认为周某甲犯故意杀人罪，判处有期徒刑十五年。</a:t>
            </a:r>
            <a:endParaRPr lang="en-US" altLang="zh-CN" sz="2400" dirty="0">
              <a:solidFill>
                <a:schemeClr val="tx2"/>
              </a:solidFill>
            </a:endParaRPr>
          </a:p>
          <a:p>
            <a:pPr>
              <a:buNone/>
            </a:pPr>
            <a:r>
              <a:rPr lang="en-US" altLang="zh-CN" sz="2400" dirty="0"/>
              <a:t>          </a:t>
            </a:r>
            <a:r>
              <a:rPr lang="zh-CN" altLang="en-US" sz="2400" dirty="0"/>
              <a:t>本案中，周某甲用匕首对周某乙事实的殴打行为，殴打的部位及次数从一般人看来都会发生致命的危险，周某甲还用右手反握以便能更好的使劲，足以其是在刻意追求这种结果发生，故其行为已经超过了“随意殴打”的范围，法院直接认定其构成故意杀人罪。</a:t>
            </a:r>
            <a:endParaRPr lang="en-US" altLang="zh-CN" sz="2100" b="1" dirty="0">
              <a:solidFill>
                <a:schemeClr val="tx2"/>
              </a:solidFill>
            </a:endParaRPr>
          </a:p>
        </p:txBody>
      </p:sp>
    </p:spTree>
  </p:cSld>
  <p:clrMapOvr>
    <a:masterClrMapping/>
  </p:clrMapOvr>
  <p:transition spd="slow">
    <p:randomBar dir="vert"/>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3363"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endParaRPr lang="en-US" altLang="zh-CN" sz="2400" dirty="0"/>
          </a:p>
          <a:p>
            <a:pPr>
              <a:buNone/>
            </a:pPr>
            <a:r>
              <a:rPr lang="en-US" altLang="zh-CN" sz="24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4</a:t>
            </a:r>
            <a:r>
              <a:rPr lang="zh-CN" altLang="en-US" sz="2400" b="1" dirty="0"/>
              <a:t>－</a:t>
            </a:r>
            <a:r>
              <a:rPr lang="en-US" altLang="zh-CN" sz="2400" b="1" dirty="0"/>
              <a:t>7</a:t>
            </a:r>
            <a:r>
              <a:rPr lang="zh-CN" altLang="zh-CN" sz="2400" b="1" dirty="0"/>
              <a:t>】</a:t>
            </a:r>
            <a:r>
              <a:rPr lang="en-US" altLang="zh-CN" sz="2400" b="1" dirty="0">
                <a:solidFill>
                  <a:schemeClr val="tx2"/>
                </a:solidFill>
              </a:rPr>
              <a:t>2004</a:t>
            </a:r>
            <a:r>
              <a:rPr lang="zh-CN" altLang="en-US" sz="2400" b="1" dirty="0">
                <a:solidFill>
                  <a:schemeClr val="tx2"/>
                </a:solidFill>
              </a:rPr>
              <a:t>年某日</a:t>
            </a:r>
            <a:r>
              <a:rPr lang="en-US" altLang="zh-CN" sz="2400" b="1" dirty="0">
                <a:solidFill>
                  <a:schemeClr val="tx2"/>
                </a:solidFill>
              </a:rPr>
              <a:t>11</a:t>
            </a:r>
            <a:r>
              <a:rPr lang="zh-CN" altLang="en-US" sz="2400" b="1" dirty="0">
                <a:solidFill>
                  <a:schemeClr val="tx2"/>
                </a:solidFill>
              </a:rPr>
              <a:t>时徐，被告人刘某驾驶行驶至北京市宣武区某路口时，因让路问题与骑车经过此地的被害人张某（殁年</a:t>
            </a:r>
            <a:r>
              <a:rPr lang="en-US" altLang="zh-CN" sz="2400" b="1" dirty="0">
                <a:solidFill>
                  <a:schemeClr val="tx2"/>
                </a:solidFill>
              </a:rPr>
              <a:t>69</a:t>
            </a:r>
            <a:r>
              <a:rPr lang="zh-CN" altLang="en-US" sz="2400" b="1" dirty="0">
                <a:solidFill>
                  <a:schemeClr val="tx2"/>
                </a:solidFill>
              </a:rPr>
              <a:t>岁）发生争吵。刘某驾车继续向前行驶一段路后靠边停车，与同向骑车而来的张某继续发生口角，后刘某动手推了张某的肩部和踢了张某的腿部，张某报警后双方被民警带至派出所。在派出所解决纠纷时，张某觉得胸闷不适，于当日</a:t>
            </a:r>
            <a:r>
              <a:rPr lang="en-US" altLang="zh-CN" sz="2400" b="1" dirty="0">
                <a:solidFill>
                  <a:schemeClr val="tx2"/>
                </a:solidFill>
              </a:rPr>
              <a:t>13</a:t>
            </a:r>
            <a:r>
              <a:rPr lang="zh-CN" altLang="en-US" sz="2400" b="1" dirty="0">
                <a:solidFill>
                  <a:schemeClr val="tx2"/>
                </a:solidFill>
              </a:rPr>
              <a:t>时前往医院就诊，</a:t>
            </a:r>
            <a:r>
              <a:rPr lang="en-US" altLang="zh-CN" sz="2400" b="1" dirty="0">
                <a:solidFill>
                  <a:schemeClr val="tx2"/>
                </a:solidFill>
              </a:rPr>
              <a:t>15</a:t>
            </a:r>
            <a:r>
              <a:rPr lang="zh-CN" altLang="en-US" sz="2400" b="1" dirty="0">
                <a:solidFill>
                  <a:schemeClr val="tx2"/>
                </a:solidFill>
              </a:rPr>
              <a:t>时许经抢救无效死亡。经鉴定，张某因患冠状动脉粥样硬化性心脏病，致急性心理衰竭死亡。张某家属提出向法院提出自诉，指控刘某犯过失致人死亡罪。法院认为，被害人张某主要死于心脏病，属于意外；刘某击打被害人的部位及力度，尚未达到造成被害人死亡的结果。刘某不可能预见这样的结果发生，对该死亡结果主观上既无故意也无过失，不应承担过失致人死亡的刑事责任，判决刘某无罪。</a:t>
            </a:r>
            <a:endParaRPr lang="en-US" altLang="zh-CN" sz="2100" b="1" dirty="0">
              <a:solidFill>
                <a:schemeClr val="tx2"/>
              </a:solidFill>
            </a:endParaRPr>
          </a:p>
        </p:txBody>
      </p:sp>
    </p:spTree>
  </p:cSld>
  <p:clrMapOvr>
    <a:masterClrMapping/>
  </p:clrMapOvr>
  <p:transition spd="slow">
    <p:randomBar dir="vert"/>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438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r>
              <a:rPr lang="zh-CN" altLang="en-US" sz="2400" dirty="0"/>
              <a:t>本案中，刘某的殴打行为虽然是被害人死亡的一个诱因，但并不是直接或主要的原因，</a:t>
            </a:r>
            <a:r>
              <a:rPr lang="zh-CN" altLang="en-US" sz="2400" b="1" dirty="0">
                <a:solidFill>
                  <a:schemeClr val="tx2"/>
                </a:solidFill>
              </a:rPr>
              <a:t>尚未构成刑法上的因果关系</a:t>
            </a:r>
            <a:r>
              <a:rPr lang="zh-CN" altLang="en-US" sz="2400" dirty="0"/>
              <a:t>。而且刘某与被害人张某素不相识，事前并不知道张某患有心脏病，对张某会突发心脏病的结果不可能预见，且其手推和脚踢动作力度较轻，</a:t>
            </a:r>
            <a:r>
              <a:rPr lang="zh-CN" altLang="en-US" sz="2400" dirty="0">
                <a:solidFill>
                  <a:schemeClr val="tx2"/>
                </a:solidFill>
              </a:rPr>
              <a:t>可能存在致疼之故意，但应该没有伤害之故意，主观上对死亡结果没有罪过</a:t>
            </a:r>
            <a:r>
              <a:rPr lang="zh-CN" altLang="en-US" sz="2400" dirty="0"/>
              <a:t>。法院判定刘某对该死亡结果没有刑法上的罪过是正确的。但是，刘某的殴打行为毕竟是引发被害人</a:t>
            </a:r>
            <a:r>
              <a:rPr lang="zh-CN" altLang="en-US" sz="2400" dirty="0">
                <a:solidFill>
                  <a:schemeClr val="tx2"/>
                </a:solidFill>
              </a:rPr>
              <a:t>死亡的诱因</a:t>
            </a:r>
            <a:r>
              <a:rPr lang="zh-CN" altLang="en-US" sz="2400" dirty="0"/>
              <a:t>，如果没有刘某的行为，有可能就不会发生此事件，因此刘某对死亡事件的发生还是</a:t>
            </a:r>
            <a:r>
              <a:rPr lang="zh-CN" altLang="en-US" sz="2400" dirty="0">
                <a:solidFill>
                  <a:schemeClr val="tx2"/>
                </a:solidFill>
              </a:rPr>
              <a:t>存在起因或诱因上的过错的。</a:t>
            </a:r>
            <a:r>
              <a:rPr lang="zh-CN" altLang="en-US" sz="2400" dirty="0"/>
              <a:t>而且刘某系因生活琐事而殴打他人，除了推被害人，还有踢打被害人的行为</a:t>
            </a:r>
            <a:r>
              <a:rPr lang="zh-CN" altLang="en-US" sz="2400" dirty="0">
                <a:solidFill>
                  <a:schemeClr val="tx2"/>
                </a:solidFill>
              </a:rPr>
              <a:t>，存在“随意殴打”的寻衅滋事行为，法院遗漏了对该行为的评价而直接宣告刘某无罪是值得商榷的</a:t>
            </a:r>
            <a:r>
              <a:rPr lang="zh-CN" altLang="en-US" sz="2400" dirty="0"/>
              <a:t>。本文认为，</a:t>
            </a:r>
            <a:r>
              <a:rPr lang="zh-CN" altLang="en-US" sz="2400" dirty="0">
                <a:solidFill>
                  <a:schemeClr val="tx2"/>
                </a:solidFill>
              </a:rPr>
              <a:t>刘某对本案的“死亡结果”无罪过，但并不意味着对其之前的“随意殴打”行为也无罪过</a:t>
            </a:r>
            <a:r>
              <a:rPr lang="zh-CN" altLang="en-US" sz="2400" dirty="0"/>
              <a:t>。“随意殴打”没有伤害后果情节，但也可能存在其他恶劣情节。本案的死亡结果不能视为刘某“随意殴打”行为的直接伤害后果，但可以作为其行为的间接后果或影响评价，视为一种“其他情节恶劣的情形”，</a:t>
            </a:r>
            <a:r>
              <a:rPr lang="zh-CN" altLang="en-US" sz="2400" dirty="0">
                <a:solidFill>
                  <a:schemeClr val="tx2"/>
                </a:solidFill>
              </a:rPr>
              <a:t>加之刘某在公共场所殴打老年人的情节，以寻衅滋事罪判处一定刑罚并不为过，或更能彰显司法正义</a:t>
            </a:r>
            <a:r>
              <a:rPr lang="zh-CN" altLang="en-US" sz="2400" dirty="0"/>
              <a:t>。</a:t>
            </a:r>
            <a:endParaRPr lang="en-US" altLang="zh-CN" sz="2100" b="1" dirty="0">
              <a:solidFill>
                <a:schemeClr val="tx2"/>
              </a:solidFill>
            </a:endParaRPr>
          </a:p>
        </p:txBody>
      </p:sp>
    </p:spTree>
  </p:cSld>
  <p:clrMapOvr>
    <a:masterClrMapping/>
  </p:clrMapOvr>
  <p:transition spd="slow">
    <p:randomBar dir="vert"/>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541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400" dirty="0"/>
              <a:t>        </a:t>
            </a:r>
            <a:r>
              <a:rPr lang="zh-CN" altLang="zh-CN" sz="2400" b="1" dirty="0"/>
              <a:t>【</a:t>
            </a:r>
            <a:r>
              <a:rPr lang="zh-CN" altLang="en-US" sz="2400" b="1" dirty="0"/>
              <a:t>案例</a:t>
            </a:r>
            <a:r>
              <a:rPr lang="en-US" altLang="zh-CN" sz="2400" b="1" dirty="0"/>
              <a:t>5</a:t>
            </a:r>
            <a:r>
              <a:rPr lang="zh-CN" altLang="en-US" sz="2400" b="1" dirty="0"/>
              <a:t>－</a:t>
            </a:r>
            <a:r>
              <a:rPr lang="en-US" altLang="zh-CN" sz="2400" b="1" dirty="0"/>
              <a:t>4</a:t>
            </a:r>
            <a:r>
              <a:rPr lang="zh-CN" altLang="en-US" sz="2400" b="1" dirty="0"/>
              <a:t>－</a:t>
            </a:r>
            <a:r>
              <a:rPr lang="en-US" altLang="zh-CN" sz="2400" b="1" dirty="0"/>
              <a:t>8</a:t>
            </a:r>
            <a:r>
              <a:rPr lang="zh-CN" altLang="zh-CN" sz="2400" b="1" dirty="0"/>
              <a:t>】</a:t>
            </a:r>
            <a:r>
              <a:rPr lang="en-US" altLang="zh-CN" sz="2400" b="1" dirty="0">
                <a:solidFill>
                  <a:schemeClr val="tx2"/>
                </a:solidFill>
              </a:rPr>
              <a:t>2002</a:t>
            </a:r>
            <a:r>
              <a:rPr lang="zh-CN" altLang="en-US" sz="2400" b="1" dirty="0">
                <a:solidFill>
                  <a:schemeClr val="tx2"/>
                </a:solidFill>
              </a:rPr>
              <a:t>年春节初一晚上，被告人罗某与他人在同乡被害人莫某家聚会饮酒，后一起打麻将，莫某站在旁边观看。由于罗某在打麻将过程中说粗话，莫某进行劝止，二人发生争吵。争吵中，莫某推了罗某一下，罗某用右手朝莫某左面部打了一拳，接着又用左手掌推莫某右肩，致使莫某踉跄后退，头部碰撞到门框。在场人见状上前将二人分别抱住。莫某挣脱出来向前两步后突然向前跌倒，约两三分钟后即死亡。经法医鉴定，莫某后枕部头皮下血肿属钝器伤，系后枕部与钝性物体碰撞所致，血肿位置为受力部位。死因是因该碰撞及撞后倒地导致脑挫伤、蛛网膜下腔出血所致，其口唇、下颌部及额下损伤系伤后倒地形成。案发后，罗某自动投案，赔偿被害人家属损失。法院认为，罗某在掌推被害人之前虽确实没有预见到其行为会导致被害人碰撞门边倒地死亡的后果，但该掌推行为确系在其意志支配下故意实施，是故意伤害他人身体的行为，且被害人的死亡结果与该行为之间具有刑法上的因果关系。罗某主观上具有伤害被害人的故意以及致人死亡的过失，符合故意伤害（致死）罪的构成要件，构成故意伤害（致死）罪，判处有期徒刑六年。</a:t>
            </a:r>
            <a:endParaRPr lang="en-US" altLang="zh-CN" sz="2100" b="1" dirty="0">
              <a:solidFill>
                <a:schemeClr val="tx2"/>
              </a:solidFill>
            </a:endParaRPr>
          </a:p>
        </p:txBody>
      </p:sp>
    </p:spTree>
  </p:cSld>
  <p:clrMapOvr>
    <a:masterClrMapping/>
  </p:clrMapOvr>
  <p:transition spd="slow">
    <p:randomBar dir="vert"/>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643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100" dirty="0"/>
              <a:t>          </a:t>
            </a:r>
            <a:r>
              <a:rPr lang="zh-CN" altLang="en-US" sz="2100" dirty="0"/>
              <a:t>本案中，被害人的死亡结果也是超出了行为人的主观预料。但是，结果超出预料，并不代表行为无罪过。</a:t>
            </a:r>
            <a:endParaRPr lang="en-US" altLang="zh-CN" sz="2100" dirty="0"/>
          </a:p>
          <a:p>
            <a:pPr>
              <a:buNone/>
            </a:pPr>
            <a:r>
              <a:rPr lang="en-US" altLang="zh-CN" sz="2100" dirty="0"/>
              <a:t>           </a:t>
            </a:r>
            <a:r>
              <a:rPr lang="zh-CN" altLang="en-US" sz="1900" dirty="0"/>
              <a:t>首先，行为人罗某对被害人莫某实施了殴打行为。虽然其二人系同乡，事前相识，但该事件因生活琐事引发，属于一般公共场合中的殴打，且系因行为人说粗话而引起，被害人因劝止他人在自己家说粗话而被殴打，因果对应关系明显不对称，罗某的殴打行为属于“随意殴打”。</a:t>
            </a:r>
            <a:endParaRPr lang="en-US" altLang="zh-CN" sz="1900" dirty="0"/>
          </a:p>
          <a:p>
            <a:pPr>
              <a:buNone/>
            </a:pPr>
            <a:r>
              <a:rPr lang="en-US" altLang="zh-CN" sz="1900" dirty="0"/>
              <a:t>          </a:t>
            </a:r>
            <a:r>
              <a:rPr lang="zh-CN" altLang="en-US" sz="1900" dirty="0"/>
              <a:t>其次，罗某的“殴打”行为与被害人的死亡结果存在刑法上的因果关系。从鉴定结论中可知，被害人的主要死因是</a:t>
            </a:r>
            <a:r>
              <a:rPr lang="zh-CN" altLang="en-US" sz="1900" b="1" dirty="0">
                <a:solidFill>
                  <a:schemeClr val="tx2"/>
                </a:solidFill>
              </a:rPr>
              <a:t>后枕部与钝性物体碰撞所致，</a:t>
            </a:r>
            <a:r>
              <a:rPr lang="zh-CN" altLang="en-US" sz="1900" dirty="0"/>
              <a:t>而该碰撞力就是行为人罗某的掌推行为产生。虽然其中有门框这一中介物介入，但该门框是客观静态物，不是作用力的发起因素。被害人的死亡主要源于罗某的行为，与罗某的行为存在最直接关系。</a:t>
            </a:r>
            <a:endParaRPr lang="en-US" altLang="zh-CN" sz="1900" dirty="0"/>
          </a:p>
          <a:p>
            <a:pPr>
              <a:buNone/>
            </a:pPr>
            <a:r>
              <a:rPr lang="en-US" altLang="zh-CN" sz="1900" dirty="0"/>
              <a:t>           </a:t>
            </a:r>
            <a:r>
              <a:rPr lang="zh-CN" altLang="en-US" sz="1900" dirty="0"/>
              <a:t>再次，罗某对死亡结果存在罪过。一般的推搡行为，不会致人死亡，甚至有些轻微的推搡都不会致人疼痛。但从本案的鉴定结论可知，罗某的这一掌推行为力量很大，已非一般的推搡行为，否则不足以产生如此大的碰撞力。且罗某在推搡之前已经对被害人面部殴打过一拳，该推搡是击打行为的延续，二者属于一个殴打行为整体。</a:t>
            </a:r>
            <a:r>
              <a:rPr lang="zh-CN" altLang="en-US" sz="1900" b="1" dirty="0">
                <a:solidFill>
                  <a:schemeClr val="tx2"/>
                </a:solidFill>
              </a:rPr>
              <a:t>从罗某的击打行为的连续性及力量程度上看，其主观上具有伤害被害人之故意，只是对该死亡结果没有预见，存在过失。</a:t>
            </a:r>
            <a:r>
              <a:rPr lang="zh-CN" altLang="en-US" sz="1900" dirty="0"/>
              <a:t>基于随意殴打之故意，过失产生死亡之结果，则该死亡结果既可以视为“随意殴打”之间接后果或影响情节，也可以作视为“故意伤害”之加重结果。</a:t>
            </a:r>
            <a:endParaRPr lang="en-US" altLang="zh-CN" sz="1900" dirty="0"/>
          </a:p>
          <a:p>
            <a:pPr>
              <a:buNone/>
            </a:pPr>
            <a:r>
              <a:rPr lang="en-US" altLang="zh-CN" sz="1900" dirty="0"/>
              <a:t>            </a:t>
            </a:r>
            <a:r>
              <a:rPr lang="zh-CN" altLang="en-US" sz="1900" dirty="0"/>
              <a:t>故罗某的行为同时符合寻衅滋事罪和故意伤害（致死）罪的构成，</a:t>
            </a:r>
            <a:r>
              <a:rPr lang="zh-CN" altLang="en-US" sz="1900" b="1" dirty="0">
                <a:solidFill>
                  <a:schemeClr val="tx2"/>
                </a:solidFill>
              </a:rPr>
              <a:t>属于想像竞合犯。按照想像竞合犯规则，</a:t>
            </a:r>
            <a:r>
              <a:rPr lang="zh-CN" altLang="en-US" sz="1900" dirty="0"/>
              <a:t>本案以故意伤害（致死）罪定罪是正确的。</a:t>
            </a:r>
            <a:endParaRPr lang="en-US" altLang="zh-CN" sz="1900" b="1" dirty="0">
              <a:solidFill>
                <a:schemeClr val="tx2"/>
              </a:solidFill>
            </a:endParaRPr>
          </a:p>
        </p:txBody>
      </p:sp>
    </p:spTree>
  </p:cSld>
  <p:clrMapOvr>
    <a:masterClrMapping/>
  </p:clrMapOvr>
  <p:transition spd="slow">
    <p:randomBar dir="vert"/>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7459"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2100" dirty="0"/>
              <a:t>          </a:t>
            </a:r>
            <a:r>
              <a:rPr lang="en-US" altLang="zh-CN" sz="2000" dirty="0"/>
              <a:t>2</a:t>
            </a:r>
            <a:r>
              <a:rPr lang="zh-CN" altLang="en-US" sz="2000" dirty="0"/>
              <a:t>、多个殴打行为。</a:t>
            </a:r>
            <a:endParaRPr lang="en-US" altLang="zh-CN" sz="2000" dirty="0"/>
          </a:p>
          <a:p>
            <a:pPr>
              <a:buNone/>
            </a:pPr>
            <a:r>
              <a:rPr lang="en-US" altLang="zh-CN" sz="2000" dirty="0"/>
              <a:t>            </a:t>
            </a:r>
            <a:r>
              <a:rPr lang="zh-CN" altLang="en-US" sz="2000" dirty="0"/>
              <a:t>如果行为人实施有多个殴打行为，则分为以下几种情形：</a:t>
            </a:r>
            <a:endParaRPr lang="en-US" altLang="zh-CN" sz="2000" dirty="0"/>
          </a:p>
          <a:p>
            <a:pPr>
              <a:buNone/>
            </a:pPr>
            <a:r>
              <a:rPr lang="en-US" altLang="zh-CN" sz="2000" dirty="0"/>
              <a:t>        </a:t>
            </a:r>
            <a:r>
              <a:rPr lang="zh-CN" altLang="en-US" sz="2000" dirty="0"/>
              <a:t>（</a:t>
            </a:r>
            <a:r>
              <a:rPr lang="en-US" altLang="zh-CN" sz="2000" dirty="0"/>
              <a:t>1</a:t>
            </a:r>
            <a:r>
              <a:rPr lang="zh-CN" altLang="en-US" sz="2000" dirty="0"/>
              <a:t>）多个行为共同造成重伤、死亡结果发生，或者均与该结果存在因果关系的，同上述情况一样。</a:t>
            </a:r>
            <a:endParaRPr lang="en-US" altLang="zh-CN" sz="2000" dirty="0"/>
          </a:p>
          <a:p>
            <a:pPr>
              <a:buNone/>
            </a:pPr>
            <a:r>
              <a:rPr lang="en-US" altLang="zh-CN" sz="2000" b="1" dirty="0"/>
              <a:t>          </a:t>
            </a:r>
            <a:r>
              <a:rPr lang="zh-CN" altLang="en-US" sz="2000" dirty="0"/>
              <a:t>（</a:t>
            </a:r>
            <a:r>
              <a:rPr lang="en-US" altLang="zh-CN" sz="2000" dirty="0"/>
              <a:t>2</a:t>
            </a:r>
            <a:r>
              <a:rPr lang="zh-CN" altLang="en-US" sz="2000" dirty="0"/>
              <a:t>）个别或部分殴打行为造成重伤、死亡后果的，其他殴打行为不构成犯罪的，则与上一种情形基本相当，按照上一种情形处理，</a:t>
            </a:r>
            <a:r>
              <a:rPr lang="zh-CN" altLang="en-US" sz="2000" dirty="0">
                <a:solidFill>
                  <a:schemeClr val="tx2"/>
                </a:solidFill>
              </a:rPr>
              <a:t>这也包括在实施殴打过程中犯意发生转化，</a:t>
            </a:r>
            <a:r>
              <a:rPr lang="zh-CN" altLang="en-US" sz="2000" dirty="0"/>
              <a:t>而导致重伤、死亡结果发生的情形</a:t>
            </a:r>
            <a:endParaRPr lang="en-US" altLang="zh-CN" sz="2000" dirty="0"/>
          </a:p>
          <a:p>
            <a:pPr>
              <a:buNone/>
            </a:pPr>
            <a:r>
              <a:rPr lang="en-US" altLang="zh-CN" sz="2000" b="1" dirty="0"/>
              <a:t>            </a:t>
            </a:r>
            <a:r>
              <a:rPr lang="zh-CN" altLang="en-US" sz="2000" dirty="0"/>
              <a:t>（</a:t>
            </a:r>
            <a:r>
              <a:rPr lang="en-US" altLang="zh-CN" sz="2000" dirty="0"/>
              <a:t>3</a:t>
            </a:r>
            <a:r>
              <a:rPr lang="zh-CN" altLang="en-US" sz="2000" dirty="0"/>
              <a:t>）个别或部分殴打造成重伤、死亡后果，其他殴打行为也构成寻衅滋事罪或其他犯罪的，如果是基于同一犯意或概括性故意的，则可按照吸收犯理论，同质重罪吸收同质轻罪，或者可以视为一个行为多个危害结果，按照想像竞合犯以重罪论处。如，</a:t>
            </a:r>
            <a:r>
              <a:rPr lang="zh-CN" altLang="en-US" sz="2000" b="1" dirty="0">
                <a:solidFill>
                  <a:schemeClr val="tx2"/>
                </a:solidFill>
              </a:rPr>
              <a:t>酒后持刀在某歌厅滋事，同时对歌厅服务员进行殴打，也对在此消费的其他顾客进行殴打，还对出警的警察进行殴打，其中，致歌厅一名服务员死亡，一名消费者轻伤，一名出警警察轻微伤。则其中一个殴打行为构成故意伤害致人死亡，一个殴打构成寻衅滋事罪，另一殴打构成妨害公务罪，但因这三个殴打行为均系在同一犯意和概括故意下实施的，不宜分开定罪，而应当以第一个重罪定罪，将后两个轻罪危害结果吸收到第一个重罪中，在量刑时予以考虑。</a:t>
            </a:r>
            <a:endParaRPr lang="en-US" altLang="zh-CN" sz="2000" b="1" dirty="0">
              <a:solidFill>
                <a:schemeClr val="tx2"/>
              </a:solidFill>
            </a:endParaRPr>
          </a:p>
          <a:p>
            <a:pPr>
              <a:buNone/>
            </a:pPr>
            <a:r>
              <a:rPr lang="en-US" altLang="zh-CN" sz="2000" b="1" dirty="0">
                <a:solidFill>
                  <a:schemeClr val="tx2"/>
                </a:solidFill>
              </a:rPr>
              <a:t>           </a:t>
            </a:r>
            <a:r>
              <a:rPr lang="zh-CN" altLang="en-US" sz="2000" dirty="0"/>
              <a:t>（</a:t>
            </a:r>
            <a:r>
              <a:rPr lang="en-US" altLang="zh-CN" sz="2000" dirty="0"/>
              <a:t>4</a:t>
            </a:r>
            <a:r>
              <a:rPr lang="zh-CN" altLang="en-US" sz="2000" dirty="0"/>
              <a:t>）个别或部分殴打造成重伤、死亡后果，其他殴打行为也构成寻衅滋事罪或其他犯罪的，如果不是基于同一犯意或概括性故意，</a:t>
            </a:r>
            <a:r>
              <a:rPr lang="zh-CN" altLang="en-US" sz="2000" b="1" dirty="0">
                <a:solidFill>
                  <a:schemeClr val="tx2"/>
                </a:solidFill>
              </a:rPr>
              <a:t>而是另起犯意，或是犯意临时发生转变的，</a:t>
            </a:r>
            <a:r>
              <a:rPr lang="zh-CN" altLang="en-US" sz="2000" dirty="0"/>
              <a:t>则属于数个独立犯罪，应当数罪并罚。</a:t>
            </a:r>
            <a:endParaRPr lang="en-US" altLang="zh-CN" sz="1900" b="1" dirty="0">
              <a:solidFill>
                <a:schemeClr val="tx2"/>
              </a:solidFill>
            </a:endParaRPr>
          </a:p>
        </p:txBody>
      </p:sp>
    </p:spTree>
  </p:cSld>
  <p:clrMapOvr>
    <a:masterClrMapping/>
  </p:clrMapOvr>
  <p:transition spd="slow">
    <p:randomBar dir="vert"/>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8483" name="内容占位符 2"/>
          <p:cNvSpPr>
            <a:spLocks noGrp="1"/>
          </p:cNvSpPr>
          <p:nvPr>
            <p:ph idx="1"/>
          </p:nvPr>
        </p:nvSpPr>
        <p:spPr>
          <a:xfrm>
            <a:off x="0" y="0"/>
            <a:ext cx="8929688" cy="6572250"/>
          </a:xfrm>
          <a:ln/>
        </p:spPr>
        <p:txBody>
          <a:bodyPr vert="horz" wrap="square" lIns="91440" tIns="45720" rIns="91440" bIns="45720" anchor="t"/>
          <a:p>
            <a:pPr>
              <a:buNone/>
            </a:pPr>
            <a:r>
              <a:rPr lang="zh-CN" altLang="en-US" sz="2000" dirty="0"/>
              <a:t>例如，</a:t>
            </a:r>
            <a:r>
              <a:rPr lang="en-US" altLang="zh-CN" sz="2000" b="1" dirty="0">
                <a:solidFill>
                  <a:schemeClr val="tx2"/>
                </a:solidFill>
              </a:rPr>
              <a:t>A</a:t>
            </a:r>
            <a:r>
              <a:rPr lang="zh-CN" altLang="en-US" sz="2000" b="1" dirty="0">
                <a:solidFill>
                  <a:schemeClr val="tx2"/>
                </a:solidFill>
              </a:rPr>
              <a:t>酒后在歌厅里滋事，与歌厅服务员发生争吵，持刀将服务员刺死，后在逃跑过程中，因行走线路问题与出租车司机发生争吵，又对出租车司机实施殴打，致司机轻伤。后出租车司机报警，</a:t>
            </a:r>
            <a:r>
              <a:rPr lang="en-US" altLang="zh-CN" sz="2000" b="1" dirty="0">
                <a:solidFill>
                  <a:schemeClr val="tx2"/>
                </a:solidFill>
              </a:rPr>
              <a:t>A</a:t>
            </a:r>
            <a:r>
              <a:rPr lang="zh-CN" altLang="en-US" sz="2000" b="1" dirty="0">
                <a:solidFill>
                  <a:schemeClr val="tx2"/>
                </a:solidFill>
              </a:rPr>
              <a:t>被警察抓获。在抓捕过程中，</a:t>
            </a:r>
            <a:r>
              <a:rPr lang="en-US" altLang="zh-CN" sz="2000" b="1" dirty="0">
                <a:solidFill>
                  <a:schemeClr val="tx2"/>
                </a:solidFill>
              </a:rPr>
              <a:t>A</a:t>
            </a:r>
            <a:r>
              <a:rPr lang="zh-CN" altLang="en-US" sz="2000" b="1" dirty="0">
                <a:solidFill>
                  <a:schemeClr val="tx2"/>
                </a:solidFill>
              </a:rPr>
              <a:t>抗拒抓捕，对警察实施殴打，致抓捕民警受轻微伤。本案中，</a:t>
            </a:r>
            <a:r>
              <a:rPr lang="en-US" altLang="zh-CN" sz="2000" b="1" dirty="0">
                <a:solidFill>
                  <a:schemeClr val="tx2"/>
                </a:solidFill>
              </a:rPr>
              <a:t>A</a:t>
            </a:r>
            <a:r>
              <a:rPr lang="zh-CN" altLang="en-US" sz="2000" b="1" dirty="0">
                <a:solidFill>
                  <a:schemeClr val="tx2"/>
                </a:solidFill>
              </a:rPr>
              <a:t>的行为虽然同时发生于同一晚上，时间间隔不长，但三个殴打行为是在三个不同的情境中实施的，基于三个不同的犯意，应作为三个独立的犯罪行为评价，分别以故意伤害或故意杀害人罪、寻衅滋事罪、妨害公务罪定罪，数罪并罚。（</a:t>
            </a:r>
            <a:r>
              <a:rPr lang="zh-CN" altLang="en-US" sz="2000" b="1" dirty="0"/>
              <a:t>另起犯意</a:t>
            </a:r>
            <a:r>
              <a:rPr lang="zh-CN" altLang="en-US" sz="2000" b="1" dirty="0">
                <a:solidFill>
                  <a:schemeClr val="tx2"/>
                </a:solidFill>
              </a:rPr>
              <a:t>）</a:t>
            </a:r>
            <a:endParaRPr lang="en-US" altLang="zh-CN" sz="2000" b="1" dirty="0">
              <a:solidFill>
                <a:schemeClr val="tx2"/>
              </a:solidFill>
            </a:endParaRPr>
          </a:p>
          <a:p>
            <a:pPr>
              <a:buNone/>
            </a:pPr>
            <a:r>
              <a:rPr lang="zh-CN" altLang="zh-CN" sz="2000" b="1" dirty="0"/>
              <a:t>【</a:t>
            </a:r>
            <a:r>
              <a:rPr lang="zh-CN" altLang="en-US" sz="2000" b="1" dirty="0"/>
              <a:t>案例</a:t>
            </a:r>
            <a:r>
              <a:rPr lang="en-US" altLang="zh-CN" sz="2000" b="1" dirty="0"/>
              <a:t>5</a:t>
            </a:r>
            <a:r>
              <a:rPr lang="zh-CN" altLang="en-US" sz="2000" b="1" dirty="0"/>
              <a:t>－</a:t>
            </a:r>
            <a:r>
              <a:rPr lang="en-US" altLang="zh-CN" sz="2000" b="1" dirty="0"/>
              <a:t>4</a:t>
            </a:r>
            <a:r>
              <a:rPr lang="zh-CN" altLang="en-US" sz="2000" b="1" dirty="0"/>
              <a:t>－</a:t>
            </a:r>
            <a:r>
              <a:rPr lang="en-US" altLang="zh-CN" sz="2000" b="1" dirty="0"/>
              <a:t>9</a:t>
            </a:r>
            <a:r>
              <a:rPr lang="zh-CN" altLang="zh-CN" sz="2000" b="1" dirty="0"/>
              <a:t>】</a:t>
            </a:r>
            <a:r>
              <a:rPr lang="en-US" altLang="zh-CN" sz="1800" dirty="0">
                <a:solidFill>
                  <a:schemeClr val="tx2"/>
                </a:solidFill>
              </a:rPr>
              <a:t>2007</a:t>
            </a:r>
            <a:r>
              <a:rPr lang="zh-CN" altLang="en-US" sz="1800" dirty="0">
                <a:solidFill>
                  <a:schemeClr val="tx2"/>
                </a:solidFill>
              </a:rPr>
              <a:t>年</a:t>
            </a:r>
            <a:r>
              <a:rPr lang="en-US" altLang="zh-CN" sz="1800" dirty="0">
                <a:solidFill>
                  <a:schemeClr val="tx2"/>
                </a:solidFill>
              </a:rPr>
              <a:t>10</a:t>
            </a:r>
            <a:r>
              <a:rPr lang="zh-CN" altLang="en-US" sz="1800" dirty="0">
                <a:solidFill>
                  <a:schemeClr val="tx2"/>
                </a:solidFill>
              </a:rPr>
              <a:t>月某日晚，被郭某与李某等三名同乡聚餐，席间大量饮酒。后四人共同乘坐被害人王某某驾驶的出租车。车辆行驶中，郭某某在车内醉酒呕吐。当车行至北京市海淀区北四环中关村桥辅路时，因郭某某等人外地口音较重，加之酒后言语不清，王某某无法听清路线，提出让四人下车，并将车停在北四环辅路边。郭某对王某某的要求非常不满，双方发生口角。坐在车后座中间位置的郭某遂抓住王某某衣领，王某某回打了郭某某一拳后挣脱郭某某的拉拽，迅速下车。郭某某下车追打王某某。李某跟随郭某，并对郭某进行拉拽、劝阻。郭某追打王某某至北四环辅路机动车道旁时，发现由机动车驶来，遂双手将王某某推倒在机动车车道内，因与车辆距离过近，王某某被行驶过来的机动车碾压胸部及左小腿，导致创伤失血性休克死亡。后郭某某逃离现场。公诉机关最初认为郭某因琐事与他人发生纠纷后，在机动车道内追打他人，造成他人被车辆碾压致死的后果，应以过失致人死亡罪追究其刑事责任。法庭经审理发现，有证据证明郭某系在明确发现有机动车驶过来时故意将王某某推入机动车道的，不属于过失，建议检察机关变更起诉。后公诉机关变更起诉，指控郭某犯故意杀人罪。法院最终认为郭某行为属于间接故意杀人，构成故意杀人罪，判处有期徒刑十五年，剥夺政治权利五年。</a:t>
            </a:r>
            <a:endParaRPr lang="en-US" altLang="zh-CN" sz="1800" b="1" dirty="0">
              <a:solidFill>
                <a:schemeClr val="tx2"/>
              </a:solidFill>
            </a:endParaRPr>
          </a:p>
        </p:txBody>
      </p:sp>
    </p:spTree>
  </p:cSld>
  <p:clrMapOvr>
    <a:masterClrMapping/>
  </p:clrMapOvr>
  <p:transition spd="slow">
    <p:randomBar dir="vert"/>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4950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1800" dirty="0"/>
              <a:t>              </a:t>
            </a:r>
            <a:endParaRPr lang="en-US" altLang="zh-CN" sz="1800" dirty="0"/>
          </a:p>
          <a:p>
            <a:pPr>
              <a:buNone/>
            </a:pPr>
            <a:r>
              <a:rPr lang="en-US" altLang="zh-CN" sz="1800" dirty="0"/>
              <a:t>         </a:t>
            </a:r>
            <a:r>
              <a:rPr lang="zh-CN" altLang="en-US" sz="1800" dirty="0"/>
              <a:t>本案中，被告人郭某某酒后因乘车琐事借故滋事，连续对被害人实施了多个殴打行为，</a:t>
            </a:r>
            <a:r>
              <a:rPr lang="zh-CN" altLang="en-US" sz="1800" dirty="0">
                <a:solidFill>
                  <a:schemeClr val="tx2"/>
                </a:solidFill>
              </a:rPr>
              <a:t>在追打过程中犯意发生了变化，由原来的殴打泄愤转化为故意杀人。</a:t>
            </a:r>
            <a:r>
              <a:rPr lang="zh-CN" altLang="en-US" sz="1800" dirty="0"/>
              <a:t>被害人的死亡虽由过往车辆介入碾压所致，但将被害人直接置于被碾压且无法及时躲避情境的却是郭某某的手推行为，</a:t>
            </a:r>
            <a:r>
              <a:rPr lang="zh-CN" altLang="en-US" sz="1800" dirty="0">
                <a:solidFill>
                  <a:schemeClr val="tx2"/>
                </a:solidFill>
              </a:rPr>
              <a:t>二者存在刑法上的因果关系</a:t>
            </a:r>
            <a:r>
              <a:rPr lang="zh-CN" altLang="en-US" sz="1800" dirty="0"/>
              <a:t>。郭某某在明确发现有机动车驶来，将被害人推入机动车道会造成被驶来车辆碾压身亡的后果，让将被害人推入这种危险境地，放任这种结果发生，</a:t>
            </a:r>
            <a:r>
              <a:rPr lang="zh-CN" altLang="en-US" sz="1800" dirty="0">
                <a:solidFill>
                  <a:schemeClr val="tx2"/>
                </a:solidFill>
              </a:rPr>
              <a:t>明显已超出了简单的殴打故意，犯意发生了转化，转化为间接故意杀人。（</a:t>
            </a:r>
            <a:r>
              <a:rPr lang="zh-CN" altLang="en-US" sz="1800" dirty="0"/>
              <a:t>犯意转化</a:t>
            </a:r>
            <a:r>
              <a:rPr lang="zh-CN" altLang="en-US" sz="1800" dirty="0">
                <a:solidFill>
                  <a:schemeClr val="tx2"/>
                </a:solidFill>
              </a:rPr>
              <a:t>）</a:t>
            </a:r>
            <a:endParaRPr lang="en-US" altLang="zh-CN" sz="1800" dirty="0">
              <a:solidFill>
                <a:schemeClr val="tx2"/>
              </a:solidFill>
            </a:endParaRPr>
          </a:p>
          <a:p>
            <a:pPr>
              <a:buNone/>
            </a:pPr>
            <a:r>
              <a:rPr lang="en-US" altLang="zh-CN" sz="1800" dirty="0">
                <a:solidFill>
                  <a:schemeClr val="tx2"/>
                </a:solidFill>
              </a:rPr>
              <a:t>             </a:t>
            </a:r>
            <a:r>
              <a:rPr lang="zh-CN" altLang="zh-CN" sz="1800" b="1" dirty="0"/>
              <a:t>【</a:t>
            </a:r>
            <a:r>
              <a:rPr lang="zh-CN" altLang="en-US" sz="1800" b="1" dirty="0"/>
              <a:t>案例</a:t>
            </a:r>
            <a:r>
              <a:rPr lang="en-US" altLang="zh-CN" sz="1800" b="1" dirty="0"/>
              <a:t>5</a:t>
            </a:r>
            <a:r>
              <a:rPr lang="zh-CN" altLang="en-US" sz="1800" b="1" dirty="0"/>
              <a:t>－</a:t>
            </a:r>
            <a:r>
              <a:rPr lang="en-US" altLang="zh-CN" sz="1800" b="1" dirty="0"/>
              <a:t>4</a:t>
            </a:r>
            <a:r>
              <a:rPr lang="zh-CN" altLang="en-US" sz="1800" b="1" dirty="0"/>
              <a:t>－</a:t>
            </a:r>
            <a:r>
              <a:rPr lang="en-US" altLang="zh-CN" sz="1800" b="1" dirty="0"/>
              <a:t>10</a:t>
            </a:r>
            <a:r>
              <a:rPr lang="zh-CN" altLang="zh-CN" sz="1800" b="1" dirty="0"/>
              <a:t>】</a:t>
            </a:r>
            <a:r>
              <a:rPr lang="en-US" altLang="zh-CN" sz="1800" dirty="0">
                <a:solidFill>
                  <a:schemeClr val="tx2"/>
                </a:solidFill>
              </a:rPr>
              <a:t>1999</a:t>
            </a:r>
            <a:r>
              <a:rPr lang="zh-CN" altLang="en-US" sz="1800" dirty="0">
                <a:solidFill>
                  <a:schemeClr val="tx2"/>
                </a:solidFill>
              </a:rPr>
              <a:t>年某日，被告人邱某驾车在北京市某汽车站出口处，因交通堵塞与李某某发生口角，随后双方多人参与互殴。在互殴中，邱某用铁棍将杨某某打伤。途径此地的被害人富某某（</a:t>
            </a:r>
            <a:r>
              <a:rPr lang="en-US" altLang="zh-CN" sz="1800" dirty="0">
                <a:solidFill>
                  <a:schemeClr val="tx2"/>
                </a:solidFill>
              </a:rPr>
              <a:t>60</a:t>
            </a:r>
            <a:r>
              <a:rPr lang="zh-CN" altLang="en-US" sz="1800" dirty="0">
                <a:solidFill>
                  <a:schemeClr val="tx2"/>
                </a:solidFill>
              </a:rPr>
              <a:t>岁）上前指认持械伤人的邱某。邱某遂用手将富某某推倒在地，导致富某某冠心病急性发作死亡。法院认为，富某某死于冠心病急性发作，而邱某某伤害行为所致的颅骨骨折。没有证据证明邱某某的行为与该死亡结果存在必然的因果关系，邱某某不应对该死亡结果负责，但应对其故意伤害罪承担刑事责任，判处邱某某有期徒刑三年。</a:t>
            </a:r>
            <a:endParaRPr lang="en-US" altLang="zh-CN" sz="1800" dirty="0">
              <a:solidFill>
                <a:schemeClr val="tx2"/>
              </a:solidFill>
            </a:endParaRPr>
          </a:p>
          <a:p>
            <a:pPr>
              <a:buNone/>
            </a:pPr>
            <a:r>
              <a:rPr lang="en-US" altLang="zh-CN" sz="1800" dirty="0"/>
              <a:t>               </a:t>
            </a:r>
            <a:r>
              <a:rPr lang="zh-CN" altLang="en-US" sz="1800" dirty="0"/>
              <a:t>本案中，邱某某前后实施了多个殴打行为。虽然最后的推打行为是被害人死亡的一个诱因，但没有证据显示是直接或主要原因，二者缺乏刑法上的因果关系，故邱某某不用对该死亡结果承担刑事责任。但是，邱某某之前的殴打行为，因行车纠纷产生，属于因琐事“借故生非”的随意殴打行为，且有持械殴打，致人身体损伤的结果，符合“情节恶劣”，应当构成寻衅滋事罪。法院将邱某某的行为认定为故意伤害罪值得商榷。</a:t>
            </a:r>
            <a:endParaRPr lang="en-US" altLang="zh-CN" sz="1800" dirty="0">
              <a:solidFill>
                <a:schemeClr val="tx2"/>
              </a:solidFill>
            </a:endParaRPr>
          </a:p>
          <a:p>
            <a:pPr>
              <a:buNone/>
            </a:pPr>
            <a:r>
              <a:rPr lang="en-US" altLang="zh-CN" sz="1800" dirty="0">
                <a:solidFill>
                  <a:schemeClr val="tx2"/>
                </a:solidFill>
              </a:rPr>
              <a:t>           </a:t>
            </a:r>
            <a:endParaRPr lang="en-US" altLang="zh-CN" sz="1800" dirty="0">
              <a:solidFill>
                <a:schemeClr val="tx2"/>
              </a:solidFill>
            </a:endParaRPr>
          </a:p>
          <a:p>
            <a:pPr>
              <a:buNone/>
            </a:pPr>
            <a:r>
              <a:rPr lang="en-US" altLang="zh-CN" sz="1800" b="1" dirty="0">
                <a:solidFill>
                  <a:schemeClr val="tx2"/>
                </a:solidFill>
              </a:rPr>
              <a:t> </a:t>
            </a:r>
            <a:endParaRPr lang="en-US" altLang="zh-CN" sz="1800" b="1" dirty="0">
              <a:solidFill>
                <a:schemeClr val="tx2"/>
              </a:solidFill>
            </a:endParaRPr>
          </a:p>
          <a:p>
            <a:pPr>
              <a:buNone/>
            </a:pPr>
            <a:endParaRPr lang="en-US" altLang="zh-CN" sz="1800" b="1" dirty="0">
              <a:solidFill>
                <a:schemeClr val="tx2"/>
              </a:solidFill>
            </a:endParaRPr>
          </a:p>
        </p:txBody>
      </p:sp>
    </p:spTree>
  </p:cSld>
  <p:clrMapOvr>
    <a:masterClrMapping/>
  </p:clrMapOvr>
  <p:transition spd="slow">
    <p:randomBar dir="vert"/>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50531"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1800" dirty="0"/>
              <a:t>              </a:t>
            </a:r>
            <a:endParaRPr lang="en-US" altLang="zh-CN" sz="1800" dirty="0"/>
          </a:p>
          <a:p>
            <a:pPr>
              <a:buNone/>
            </a:pPr>
            <a:r>
              <a:rPr lang="en-US" altLang="zh-CN" sz="1800" dirty="0"/>
              <a:t>         3</a:t>
            </a:r>
            <a:r>
              <a:rPr lang="zh-CN" altLang="en-US" sz="1800" dirty="0"/>
              <a:t>、含有殴打的多种行为</a:t>
            </a:r>
            <a:endParaRPr lang="en-US" altLang="zh-CN" sz="1800" dirty="0"/>
          </a:p>
          <a:p>
            <a:pPr>
              <a:buNone/>
            </a:pPr>
            <a:r>
              <a:rPr lang="en-US" altLang="zh-CN" sz="1800" dirty="0"/>
              <a:t>              </a:t>
            </a:r>
            <a:r>
              <a:rPr lang="zh-CN" altLang="en-US" sz="1800" dirty="0"/>
              <a:t>（</a:t>
            </a:r>
            <a:r>
              <a:rPr lang="en-US" altLang="zh-CN" sz="1800" dirty="0"/>
              <a:t>1</a:t>
            </a:r>
            <a:r>
              <a:rPr lang="zh-CN" altLang="en-US" sz="1800" dirty="0"/>
              <a:t>）重伤、死亡结果是由殴打行为所致，其他行为不构成犯罪的，则与“单个或多个殴打行为”的情形相当，按照上述两种情形处理，其他寻衅滋事行为或违法行为可在量刑时酌予考虑；</a:t>
            </a:r>
            <a:endParaRPr lang="en-US" altLang="zh-CN" sz="1800" dirty="0"/>
          </a:p>
          <a:p>
            <a:pPr>
              <a:buNone/>
            </a:pPr>
            <a:r>
              <a:rPr lang="en-US" altLang="zh-CN" sz="1800" dirty="0"/>
              <a:t>              </a:t>
            </a:r>
            <a:r>
              <a:rPr lang="zh-CN" altLang="en-US" sz="1800" dirty="0"/>
              <a:t>（</a:t>
            </a:r>
            <a:r>
              <a:rPr lang="en-US" altLang="zh-CN" sz="1800" dirty="0"/>
              <a:t>2</a:t>
            </a:r>
            <a:r>
              <a:rPr lang="zh-CN" altLang="en-US" sz="1800" dirty="0"/>
              <a:t>）重伤、死亡结果是殴打行为所致，其他行为也构成犯罪的，如果都属于寻衅滋事行为，基于同一犯意或概括故意，则可视为一个行为多个危害结果，构成想像竞合犯，按照从一重罪论处。如，行为人酒后在歌厅滋事，既持刀将歌厅服务员砍成重伤，又砸坏歌厅财物，致歌厅财产损失</a:t>
            </a:r>
            <a:r>
              <a:rPr lang="en-US" altLang="zh-CN" sz="1800" dirty="0"/>
              <a:t>1</a:t>
            </a:r>
            <a:r>
              <a:rPr lang="zh-CN" altLang="en-US" sz="1800" dirty="0"/>
              <a:t>万余元。则行为人是在同一犯意下实施的打砸行为，对该打砸行为不宜分开评价，而应作为一个整体的寻衅滋事行为评价，发生了两个危害后果，符合两个犯罪构成，属于想像竞合犯，应以故意伤害罪从重处罚；</a:t>
            </a:r>
            <a:endParaRPr lang="en-US" altLang="zh-CN" sz="1800" dirty="0"/>
          </a:p>
          <a:p>
            <a:pPr>
              <a:buNone/>
            </a:pPr>
            <a:r>
              <a:rPr lang="en-US" altLang="zh-CN" sz="1800" b="1" dirty="0"/>
              <a:t>             </a:t>
            </a:r>
            <a:r>
              <a:rPr lang="zh-CN" altLang="en-US" sz="1800" dirty="0"/>
              <a:t>（</a:t>
            </a:r>
            <a:r>
              <a:rPr lang="en-US" altLang="zh-CN" sz="1800" dirty="0"/>
              <a:t>3</a:t>
            </a:r>
            <a:r>
              <a:rPr lang="zh-CN" altLang="en-US" sz="1800" dirty="0"/>
              <a:t>）重伤、死亡结果是殴打行为所致，其他寻衅滋事行为也构成犯罪，如果“殴打行为”与“其他行为”不是基于同一犯意或概括故意，而是另起犯意，或犯意发生转变的，则属于数个行为，应当数罪并罚；</a:t>
            </a:r>
            <a:endParaRPr lang="en-US" altLang="zh-CN" sz="1800" dirty="0"/>
          </a:p>
          <a:p>
            <a:pPr>
              <a:buNone/>
            </a:pPr>
            <a:r>
              <a:rPr lang="en-US" altLang="zh-CN" sz="1800" b="1" dirty="0"/>
              <a:t>                </a:t>
            </a:r>
            <a:r>
              <a:rPr lang="zh-CN" altLang="en-US" sz="1800" dirty="0"/>
              <a:t>（</a:t>
            </a:r>
            <a:r>
              <a:rPr lang="en-US" altLang="zh-CN" sz="1800" dirty="0"/>
              <a:t>4</a:t>
            </a:r>
            <a:r>
              <a:rPr lang="zh-CN" altLang="en-US" sz="1800" dirty="0"/>
              <a:t>）重伤、死亡结果不是由殴打所致，而是由其他寻衅滋事行为所致，殴打行为不构成犯罪的，如，任意毁坏他人财物过程中，将他人砸成重伤。应该也属于一个行为多个结果，按照想像竞合犯处理。如果殴打行为构成犯罪的，则应区分是否基于同一犯意或概括故意。基于同一犯意或概括故意的，按照想像竞合犯处理。如果不是基于同一犯意，则应数罪并罚。</a:t>
            </a:r>
            <a:endParaRPr lang="en-US" altLang="zh-CN" sz="1800" b="1" dirty="0">
              <a:solidFill>
                <a:schemeClr val="tx2"/>
              </a:solidFill>
            </a:endParaRPr>
          </a:p>
          <a:p>
            <a:pPr>
              <a:buNone/>
            </a:pPr>
            <a:endParaRPr lang="en-US" altLang="zh-CN" sz="1800" b="1" dirty="0">
              <a:solidFill>
                <a:schemeClr val="tx2"/>
              </a:solidFill>
            </a:endParaRPr>
          </a:p>
        </p:txBody>
      </p:sp>
    </p:spTree>
  </p:cSld>
  <p:clrMapOvr>
    <a:masterClrMapping/>
  </p:clrMapOvr>
  <p:transition spd="slow">
    <p:randomBar dir="vert"/>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51555"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1800" dirty="0"/>
              <a:t>              </a:t>
            </a:r>
            <a:endParaRPr lang="en-US" altLang="zh-CN" sz="1800" dirty="0"/>
          </a:p>
          <a:p>
            <a:pPr>
              <a:buNone/>
            </a:pPr>
            <a:r>
              <a:rPr lang="en-US" altLang="zh-CN" sz="1800" dirty="0"/>
              <a:t>               </a:t>
            </a:r>
            <a:r>
              <a:rPr lang="zh-CN" altLang="en-US" sz="1800" dirty="0"/>
              <a:t>特别是在任意毁坏财物过程中过失致人重伤、死亡，与殴打致人轻伤之间，一个是过失犯罪，一个是故意犯罪，当然不能作为竞合犯处罚，而应数罪并罚。当然，对于过失造成的一些重伤、死亡后果，也可以作为寻衅滋事的“其他恶劣情节”在量刑时予以评价。对于这些不同的寻衅滋事行为，如任意毁坏财物与随意殴打行为，基于同一犯意或概括故意情况下，可视为一个整体行为处理，是寻衅滋事罪之独立立法价值所在。因为，现实生活中，基于一个概括性的滋事故意，就有可能连续实施多个不同的寻衅滋事行为，如在随意殴打他人同时，追逐、拦截、辱骂、恐吓他人，还可以同时打砸他人财物。那么，对于这些多个寻衅滋事行为就应该作为一个整体行为进行评价，而有必要分开独立成罪，然后数罪并罚。这也是本文不主张将现有的寻衅滋事罪立法模式进行分流，更不主张将寻衅滋事罪罪名废止的关键性原因。</a:t>
            </a:r>
            <a:endParaRPr lang="en-US" altLang="zh-CN" sz="1800" dirty="0"/>
          </a:p>
          <a:p>
            <a:pPr>
              <a:buNone/>
            </a:pPr>
            <a:r>
              <a:rPr lang="en-US" altLang="zh-CN" sz="1800" b="1" dirty="0"/>
              <a:t>              </a:t>
            </a:r>
            <a:r>
              <a:rPr lang="zh-CN" altLang="zh-CN" sz="1800" b="1" dirty="0"/>
              <a:t>【</a:t>
            </a:r>
            <a:r>
              <a:rPr lang="zh-CN" altLang="en-US" sz="1800" b="1" dirty="0"/>
              <a:t>案例</a:t>
            </a:r>
            <a:r>
              <a:rPr lang="en-US" altLang="zh-CN" sz="1800" b="1" dirty="0"/>
              <a:t>5</a:t>
            </a:r>
            <a:r>
              <a:rPr lang="zh-CN" altLang="en-US" sz="1800" b="1" dirty="0"/>
              <a:t>－</a:t>
            </a:r>
            <a:r>
              <a:rPr lang="en-US" altLang="zh-CN" sz="1800" b="1" dirty="0"/>
              <a:t>4</a:t>
            </a:r>
            <a:r>
              <a:rPr lang="zh-CN" altLang="en-US" sz="1800" b="1" dirty="0"/>
              <a:t>－</a:t>
            </a:r>
            <a:r>
              <a:rPr lang="en-US" altLang="zh-CN" sz="1800" b="1" dirty="0"/>
              <a:t>11</a:t>
            </a:r>
            <a:r>
              <a:rPr lang="zh-CN" altLang="zh-CN" sz="1800" b="1" dirty="0"/>
              <a:t>】</a:t>
            </a:r>
            <a:r>
              <a:rPr lang="en-US" altLang="zh-CN" sz="1800" b="1" dirty="0">
                <a:solidFill>
                  <a:schemeClr val="tx2"/>
                </a:solidFill>
              </a:rPr>
              <a:t>2008</a:t>
            </a:r>
            <a:r>
              <a:rPr lang="zh-CN" altLang="en-US" sz="1800" b="1" dirty="0">
                <a:solidFill>
                  <a:schemeClr val="tx2"/>
                </a:solidFill>
              </a:rPr>
              <a:t>年某日</a:t>
            </a:r>
            <a:r>
              <a:rPr lang="en-US" altLang="zh-CN" sz="1800" b="1" dirty="0">
                <a:solidFill>
                  <a:schemeClr val="tx2"/>
                </a:solidFill>
              </a:rPr>
              <a:t>23</a:t>
            </a:r>
            <a:r>
              <a:rPr lang="zh-CN" altLang="en-US" sz="1800" b="1" dirty="0">
                <a:solidFill>
                  <a:schemeClr val="tx2"/>
                </a:solidFill>
              </a:rPr>
              <a:t>时许，被告人屈某、李某甲酒后路过北京市房山区某村奥运安保值勤卡点时，无故对在此值班的奥运志愿者李某乙、马某进行辱骂，并对李某乙进行殴打。该村村书记李某丙闻讯赶来制止。屈某遂用啤酒瓶对李某丙进行殴打，李某甲对李某乙进行殴打，造成李某丙受伤。李某逃脱后，屈某和李某甲又持啤酒瓶对随后赶来的李某丙之子驾驶的凯迪拉克轿车前挡风玻璃砸坏。经鉴定，李某丙伤情构成重伤，李某乙构成轻微伤，被砸车辆损失价值人民币</a:t>
            </a:r>
            <a:r>
              <a:rPr lang="en-US" altLang="zh-CN" sz="1800" b="1" dirty="0">
                <a:solidFill>
                  <a:schemeClr val="tx2"/>
                </a:solidFill>
              </a:rPr>
              <a:t>1</a:t>
            </a:r>
            <a:r>
              <a:rPr lang="zh-CN" altLang="en-US" sz="1800" b="1" dirty="0">
                <a:solidFill>
                  <a:schemeClr val="tx2"/>
                </a:solidFill>
              </a:rPr>
              <a:t>万余元。公诉机关认为屈某、李某甲故意伤害他人身体，致人重伤，以故意伤害罪向法院提起公诉。法院认为，屈某犯故意伤害罪，判处有期徒刑三年，缓刑三年；被告人李某甲构成寻衅滋事罪，判处有期徒刑六个月。</a:t>
            </a:r>
            <a:endParaRPr lang="en-US" altLang="zh-CN" sz="1800" b="1" dirty="0">
              <a:solidFill>
                <a:schemeClr val="tx2"/>
              </a:solidFill>
            </a:endParaRPr>
          </a:p>
        </p:txBody>
      </p:sp>
    </p:spTree>
  </p:cSld>
  <p:clrMapOvr>
    <a:masterClrMapping/>
  </p:clrMapOvr>
  <p:transition spd="slow">
    <p:randomBar dir="vert"/>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8"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52579"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1800" dirty="0"/>
          </a:p>
          <a:p>
            <a:pPr>
              <a:buNone/>
            </a:pPr>
            <a:endParaRPr lang="en-US" altLang="zh-CN" sz="1800" dirty="0"/>
          </a:p>
          <a:p>
            <a:pPr>
              <a:buNone/>
            </a:pPr>
            <a:endParaRPr lang="en-US" altLang="zh-CN" sz="1800" dirty="0"/>
          </a:p>
          <a:p>
            <a:pPr>
              <a:buNone/>
            </a:pPr>
            <a:r>
              <a:rPr lang="en-US" altLang="zh-CN" sz="1800" dirty="0"/>
              <a:t>               </a:t>
            </a:r>
            <a:r>
              <a:rPr lang="zh-CN" altLang="en-US" sz="1800" dirty="0"/>
              <a:t>本案中，屈某、李某甲先后实施了辱骂、殴打和损毁财物三种寻衅滋事的行为。有意见认为，屈某、李某甲前后实施的这三种行为属于三个独立的行为，触犯了两个不同的罪名，应当数罪并罚。</a:t>
            </a:r>
            <a:endParaRPr lang="en-US" altLang="zh-CN" sz="1800" dirty="0"/>
          </a:p>
          <a:p>
            <a:pPr>
              <a:buNone/>
            </a:pPr>
            <a:r>
              <a:rPr lang="en-US" altLang="zh-CN" sz="1800" dirty="0"/>
              <a:t>             </a:t>
            </a:r>
            <a:r>
              <a:rPr lang="zh-CN" altLang="en-US" sz="1800" dirty="0"/>
              <a:t>但本文认为，这三个行为均系基于同一犯意或概括性故意下实施，都属于寻衅滋事行为，应视为一个整体行为，不宜一一分开独立评价。如果没有出现重伤的结果，李某丙伤情只是轻伤，那么本案危害结果就变成一个轻伤、一个轻微伤、一个财产损失，与其他有多个寻衅滋事行为的案件一样，两名被告人都只定一个寻衅滋事罪即可。在犯意与行为均相同的情况下，只是其中一个结果加重了，就将一个行为视为两个行为，一个罪名转为两个罪名，明显不符合罪数原理。数罪并罚，必须以数个独立犯罪行为作为前提，在犯罪行为没有增加的情况下，增加罪名是不合理的。</a:t>
            </a:r>
            <a:endParaRPr lang="en-US" altLang="zh-CN" sz="1800" dirty="0"/>
          </a:p>
          <a:p>
            <a:pPr>
              <a:buNone/>
            </a:pPr>
            <a:r>
              <a:rPr lang="en-US" altLang="zh-CN" sz="1800" dirty="0"/>
              <a:t>              </a:t>
            </a:r>
            <a:r>
              <a:rPr lang="zh-CN" altLang="en-US" sz="1800" dirty="0"/>
              <a:t>本案最后两名被告人分别定两个不同的罪名，不是因为罪数问题，而是由于共同犯罪犯意超出问题。本案出现的重伤的结果主要是由屈某的殴打行为造成，超出了李某甲的主观故意，李某甲不用对该重伤结果负责，只构成一个寻衅滋事罪。但屈某的行为同时触犯故意伤害罪和寻衅滋事罪两个罪名，属于想像竞合犯，根据想像竞合犯处罚原则，以故意伤害罪论处，其毁财及造成另外一名被害人轻微伤的结果，应纳入故意伤害罪的量刑中作为从重情节评价。因此，法院的判决是符合罪刑相适应原则要求的。</a:t>
            </a:r>
            <a:endParaRPr lang="en-US" altLang="zh-CN" sz="1800" dirty="0"/>
          </a:p>
        </p:txBody>
      </p:sp>
    </p:spTree>
  </p:cSld>
  <p:clrMapOvr>
    <a:masterClrMapping/>
  </p:clrMapOvr>
  <p:transition spd="slow">
    <p:randomBar dir="vert"/>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53603" name="内容占位符 2"/>
          <p:cNvSpPr>
            <a:spLocks noGrp="1"/>
          </p:cNvSpPr>
          <p:nvPr>
            <p:ph idx="1"/>
          </p:nvPr>
        </p:nvSpPr>
        <p:spPr>
          <a:xfrm>
            <a:off x="0" y="0"/>
            <a:ext cx="8929688" cy="6572250"/>
          </a:xfrm>
          <a:ln/>
        </p:spPr>
        <p:txBody>
          <a:bodyPr vert="horz" wrap="square" lIns="91440" tIns="45720" rIns="91440" bIns="45720" anchor="t"/>
          <a:p>
            <a:pPr>
              <a:buNone/>
            </a:pPr>
            <a:endParaRPr lang="en-US" altLang="zh-CN" sz="1800" b="1" dirty="0"/>
          </a:p>
          <a:p>
            <a:pPr>
              <a:buNone/>
            </a:pPr>
            <a:endParaRPr lang="en-US" altLang="zh-CN" sz="1800" b="1" dirty="0"/>
          </a:p>
          <a:p>
            <a:pPr>
              <a:buNone/>
            </a:pPr>
            <a:r>
              <a:rPr lang="en-US" altLang="zh-CN" sz="1800" b="1" dirty="0"/>
              <a:t>          </a:t>
            </a:r>
            <a:r>
              <a:rPr lang="zh-CN" altLang="zh-CN" sz="1800" b="1" dirty="0"/>
              <a:t>【</a:t>
            </a:r>
            <a:r>
              <a:rPr lang="zh-CN" altLang="en-US" sz="1800" b="1" dirty="0"/>
              <a:t>案例</a:t>
            </a:r>
            <a:r>
              <a:rPr lang="en-US" altLang="zh-CN" sz="1800" b="1" dirty="0"/>
              <a:t>5</a:t>
            </a:r>
            <a:r>
              <a:rPr lang="zh-CN" altLang="en-US" sz="1800" b="1" dirty="0"/>
              <a:t>－</a:t>
            </a:r>
            <a:r>
              <a:rPr lang="en-US" altLang="zh-CN" sz="1800" b="1" dirty="0"/>
              <a:t>4</a:t>
            </a:r>
            <a:r>
              <a:rPr lang="zh-CN" altLang="en-US" sz="1800" b="1" dirty="0"/>
              <a:t>－</a:t>
            </a:r>
            <a:r>
              <a:rPr lang="en-US" altLang="zh-CN" sz="1800" b="1" dirty="0"/>
              <a:t>13</a:t>
            </a:r>
            <a:r>
              <a:rPr lang="zh-CN" altLang="zh-CN" sz="1800" b="1" dirty="0"/>
              <a:t>】</a:t>
            </a:r>
            <a:r>
              <a:rPr lang="en-US" altLang="zh-CN" sz="1800" b="1" dirty="0">
                <a:solidFill>
                  <a:schemeClr val="tx2"/>
                </a:solidFill>
              </a:rPr>
              <a:t>2008</a:t>
            </a:r>
            <a:r>
              <a:rPr lang="zh-CN" altLang="en-US" sz="1800" b="1" dirty="0">
                <a:solidFill>
                  <a:schemeClr val="tx2"/>
                </a:solidFill>
              </a:rPr>
              <a:t>年某日，张某（在逃）与詹某因赌博发生矛盾并打斗。张某觉得吃亏，与詹某约架。在约定的斗殴日当晚，张某召集被告人曹某某及胡某等</a:t>
            </a:r>
            <a:r>
              <a:rPr lang="en-US" altLang="zh-CN" sz="1800" b="1" dirty="0">
                <a:solidFill>
                  <a:schemeClr val="tx2"/>
                </a:solidFill>
              </a:rPr>
              <a:t>10</a:t>
            </a:r>
            <a:r>
              <a:rPr lang="zh-CN" altLang="en-US" sz="1800" b="1" dirty="0">
                <a:solidFill>
                  <a:schemeClr val="tx2"/>
                </a:solidFill>
              </a:rPr>
              <a:t>余人携带管铩（钢管上焊接尖刀的凶器）驾车到约定地点，但未见到詹某一方赴约，遂驾车寻找。在路上遇到詹某的朋友被害人王某及王某女友邓某等人行至某宾馆附近，张某等人遂持管铩下车追赶王某等人。王某等人见状四处逃散。张某、曹某某等人在某巷子里追上王某，对王某一顿乱打，并将王某强行带至附近某村河边的马路边停下。张某等人将王某拖下车，让王某跪在车前，用树枝、皮带抽打，拳脚相加殴打王某，并脱去王某上衣，抽打王某背部。王某一直求饶未果。殴打后，张某提议将王某丢在山上让其自己回去。王某趁机跳进河中欲逃跑，但游到河中央因体力不支呼喊救命。张某见状害怕出事，提议下河救王某，于是与胡某跳入河中，夹着王某游到离岸边几米处时，因体力不支，遂放弃王某游到岸边。张某、胡某在岸上休息了一会，未见王某上来，便驾车离开了现场。到某岔路口休息了</a:t>
            </a:r>
            <a:r>
              <a:rPr lang="en-US" altLang="zh-CN" sz="1800" b="1" dirty="0">
                <a:solidFill>
                  <a:schemeClr val="tx2"/>
                </a:solidFill>
              </a:rPr>
              <a:t>10</a:t>
            </a:r>
            <a:r>
              <a:rPr lang="zh-CN" altLang="en-US" sz="1800" b="1" dirty="0">
                <a:solidFill>
                  <a:schemeClr val="tx2"/>
                </a:solidFill>
              </a:rPr>
              <a:t>多分钟，又驾车退回河边查看，没有看到王某，遂驾车返回镇上。后王某尸体在河中被发现，经鉴定，王某系溺水窒息死亡，王某身上多处软组织挫伤，其中右臀部、右小腿损伤符合锐器作用所致，其他损伤符合钝器作用所致，损伤程度为轻微伤。</a:t>
            </a:r>
            <a:r>
              <a:rPr lang="zh-CN" altLang="en-US" sz="1800" dirty="0"/>
              <a:t>公诉机关指控曹某某构成过失致人死亡罪。曹某某辩称王某死亡并非其行为所致，王某跳河时其已经停止了侵害行为，仅致王某轻微伤，王某系自己跳河身亡，其没有过失。法院认为，</a:t>
            </a:r>
            <a:r>
              <a:rPr lang="zh-CN" altLang="en-US" sz="1800" b="1" dirty="0">
                <a:solidFill>
                  <a:schemeClr val="tx2"/>
                </a:solidFill>
              </a:rPr>
              <a:t>曹某某等人先对王某实施殴打等非法侵害，后又进行非法控制，导致王某情急之下跳河，曹某某等人的非法侵害行为与王某的跳河结果存在法律上的因果关系，</a:t>
            </a:r>
            <a:r>
              <a:rPr lang="zh-CN" altLang="en-US" sz="1800" dirty="0"/>
              <a:t>曹某某等人应当预见其非法控制行为可能会导致王某采取跳河方式逃跑，出现冬季落水身亡的危险，但由于疏忽大意而未能预防和避免，对王某的死亡结果存在过失，判定曹某某构成过失致人死亡罪，判处有期徒刑三年。</a:t>
            </a:r>
            <a:endParaRPr lang="en-US" altLang="zh-CN" sz="1800" dirty="0"/>
          </a:p>
        </p:txBody>
      </p:sp>
    </p:spTree>
  </p:cSld>
  <p:clrMapOvr>
    <a:masterClrMapping/>
  </p:clrMapOvr>
  <p:transition spd="slow">
    <p:randomBar dir="vert"/>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标题 1"/>
          <p:cNvSpPr>
            <a:spLocks noGrp="1"/>
          </p:cNvSpPr>
          <p:nvPr>
            <p:ph type="title"/>
          </p:nvPr>
        </p:nvSpPr>
        <p:spPr>
          <a:xfrm>
            <a:off x="301625" y="228600"/>
            <a:ext cx="8699500" cy="128588"/>
          </a:xfrm>
          <a:ln/>
        </p:spPr>
        <p:txBody>
          <a:bodyPr vert="horz" wrap="square" lIns="91440" tIns="45720" rIns="91440" bIns="45720" anchor="ctr"/>
          <a:p>
            <a:endParaRPr lang="zh-CN" altLang="en-US" dirty="0"/>
          </a:p>
        </p:txBody>
      </p:sp>
      <p:sp>
        <p:nvSpPr>
          <p:cNvPr id="154627" name="内容占位符 2"/>
          <p:cNvSpPr>
            <a:spLocks noGrp="1"/>
          </p:cNvSpPr>
          <p:nvPr>
            <p:ph idx="1"/>
          </p:nvPr>
        </p:nvSpPr>
        <p:spPr>
          <a:xfrm>
            <a:off x="0" y="0"/>
            <a:ext cx="8929688" cy="6572250"/>
          </a:xfrm>
          <a:ln/>
        </p:spPr>
        <p:txBody>
          <a:bodyPr vert="horz" wrap="square" lIns="91440" tIns="45720" rIns="91440" bIns="45720" anchor="t"/>
          <a:p>
            <a:pPr>
              <a:buNone/>
            </a:pPr>
            <a:r>
              <a:rPr lang="en-US" altLang="zh-CN" sz="1800" b="1" dirty="0"/>
              <a:t>          </a:t>
            </a:r>
            <a:r>
              <a:rPr lang="en-US" altLang="zh-CN" sz="1800" dirty="0"/>
              <a:t>  </a:t>
            </a:r>
            <a:r>
              <a:rPr lang="zh-CN" altLang="en-US" sz="2000" dirty="0"/>
              <a:t>本案由聚众斗殴引发，在寻找斗殴对方过程中实施的寻衅滋事行为。被告人曹某某等人对被害人王某先后实施了追逐、拦截、殴打、控制、再殴打等多个行为。</a:t>
            </a:r>
            <a:r>
              <a:rPr lang="zh-CN" altLang="en-US" sz="2000" b="1" dirty="0">
                <a:solidFill>
                  <a:schemeClr val="tx2"/>
                </a:solidFill>
              </a:rPr>
              <a:t>虽然死亡后果不是由殴打行为直接导致，与殴打行为的因果关系不明显，但却与曹某某实施非法控制等一系列非法行为存在紧密的因果关系</a:t>
            </a:r>
            <a:r>
              <a:rPr lang="zh-CN" altLang="en-US" sz="2000" dirty="0"/>
              <a:t>。因为是曹某某等人深夜将王某强行带至案发河边，并对王某进行围打，是使王某陷入孤立无援、情急状态的主要原因。曹某等人应当预见其行为有可能导致王某无路可逃时会选择跳河逃跑，却没有预见这样结果发生，</a:t>
            </a:r>
            <a:r>
              <a:rPr lang="zh-CN" altLang="en-US" sz="2000" b="1" dirty="0">
                <a:solidFill>
                  <a:schemeClr val="tx2"/>
                </a:solidFill>
              </a:rPr>
              <a:t>存在过失。</a:t>
            </a:r>
            <a:r>
              <a:rPr lang="zh-CN" altLang="en-US" sz="2000" dirty="0">
                <a:solidFill>
                  <a:schemeClr val="tx2"/>
                </a:solidFill>
              </a:rPr>
              <a:t>曹某某等人之后积极进行了施救，不希望且尽力避免出现死亡的结果，由于体力不支未能有效阻止，说明其对死亡结果不存在故意</a:t>
            </a:r>
            <a:r>
              <a:rPr lang="zh-CN" altLang="en-US" sz="2000" dirty="0"/>
              <a:t>。法院认定曹某某等人对死亡结果应承担过失责任是正确的。</a:t>
            </a:r>
            <a:r>
              <a:rPr lang="zh-CN" altLang="en-US" sz="2000" b="1" dirty="0">
                <a:solidFill>
                  <a:schemeClr val="tx2"/>
                </a:solidFill>
              </a:rPr>
              <a:t>但法院对曹某某等人之前的寻衅滋事行为未予评判，稍欠妥当。</a:t>
            </a:r>
            <a:r>
              <a:rPr lang="zh-CN" altLang="en-US" sz="2000" dirty="0"/>
              <a:t>曹某某在准备聚众斗殴过程中，持凶器对其他非斗殴方的人员无故追打、拦截控制，并造成王某轻微伤，该行为已经构成寻衅滋事罪，在实施寻衅滋事犯罪过程中过失致人死亡，</a:t>
            </a:r>
            <a:r>
              <a:rPr lang="zh-CN" altLang="en-US" sz="2000" b="1" dirty="0">
                <a:solidFill>
                  <a:schemeClr val="tx2"/>
                </a:solidFill>
              </a:rPr>
              <a:t>符合想像竞合犯，按照想像竞合犯应以过失致人死亡罪论处。但寻衅滋事行为应在量刑时作为从重情节予以考虑。</a:t>
            </a:r>
            <a:r>
              <a:rPr lang="zh-CN" altLang="en-US" sz="2000" dirty="0"/>
              <a:t>另外，也可以将这过失致死认定为寻衅滋事犯罪的“其他恶劣情节”，因为在被害人跳河前，行为人实施的寻衅滋事行为已经停止完成了，没有再实施其他非法侵害行为，</a:t>
            </a:r>
            <a:r>
              <a:rPr lang="zh-CN" altLang="en-US" sz="2000" b="1" dirty="0">
                <a:solidFill>
                  <a:schemeClr val="tx2"/>
                </a:solidFill>
              </a:rPr>
              <a:t>故该后果完全是前行为滋生的间接后果，可作为前行为后续影响情节予以评价</a:t>
            </a:r>
            <a:r>
              <a:rPr lang="zh-CN" altLang="en-US" sz="2000" dirty="0"/>
              <a:t>。即，认定曹某某等人构成寻衅滋事罪，将持械追打多人、拦截控制被害人、殴打致被害人轻微伤、过失致一人死亡均作为寻衅滋事的“恶劣情节”予以评价，量刑结果与上述法院判决结果不会相差太多，罪刑也能相对应。本文认为这两种认定思路与理论均可取。</a:t>
            </a:r>
            <a:endParaRPr lang="en-US" altLang="zh-CN" sz="2000" b="1" dirty="0"/>
          </a:p>
        </p:txBody>
      </p:sp>
    </p:spTree>
  </p:cSld>
  <p:clrMapOvr>
    <a:masterClrMapping/>
  </p:clrMapOvr>
  <p:transition spd="slow">
    <p:randomBar dir="vert"/>
  </p:transition>
</p:sld>
</file>

<file path=ppt/theme/theme1.xml><?xml version="1.0" encoding="utf-8"?>
<a:theme xmlns:a="http://schemas.openxmlformats.org/drawingml/2006/main" name="天坛月色">
  <a:themeElements>
    <a:clrScheme name="天坛月色 1">
      <a:dk1>
        <a:srgbClr val="DDDDDD"/>
      </a:dk1>
      <a:lt1>
        <a:srgbClr val="FFFFFF"/>
      </a:lt1>
      <a:dk2>
        <a:srgbClr val="3366CC"/>
      </a:dk2>
      <a:lt2>
        <a:srgbClr val="FFFF66"/>
      </a:lt2>
      <a:accent1>
        <a:srgbClr val="879CC8"/>
      </a:accent1>
      <a:accent2>
        <a:srgbClr val="C0C0C0"/>
      </a:accent2>
      <a:accent3>
        <a:srgbClr val="ADB8E2"/>
      </a:accent3>
      <a:accent4>
        <a:srgbClr val="DADADA"/>
      </a:accent4>
      <a:accent5>
        <a:srgbClr val="C3CBE0"/>
      </a:accent5>
      <a:accent6>
        <a:srgbClr val="AEAEAE"/>
      </a:accent6>
      <a:hlink>
        <a:srgbClr val="66FFFF"/>
      </a:hlink>
      <a:folHlink>
        <a:srgbClr val="CCFFCC"/>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天坛月色 1">
        <a:dk1>
          <a:srgbClr val="DDDDDD"/>
        </a:dk1>
        <a:lt1>
          <a:srgbClr val="FFFFFF"/>
        </a:lt1>
        <a:dk2>
          <a:srgbClr val="3366CC"/>
        </a:dk2>
        <a:lt2>
          <a:srgbClr val="FFFF66"/>
        </a:lt2>
        <a:accent1>
          <a:srgbClr val="879CC8"/>
        </a:accent1>
        <a:accent2>
          <a:srgbClr val="C0C0C0"/>
        </a:accent2>
        <a:accent3>
          <a:srgbClr val="ADB8E2"/>
        </a:accent3>
        <a:accent4>
          <a:srgbClr val="DADADA"/>
        </a:accent4>
        <a:accent5>
          <a:srgbClr val="C3CBE0"/>
        </a:accent5>
        <a:accent6>
          <a:srgbClr val="AEAEAE"/>
        </a:accent6>
        <a:hlink>
          <a:srgbClr val="66FFFF"/>
        </a:hlink>
        <a:folHlink>
          <a:srgbClr val="CCFFCC"/>
        </a:folHlink>
      </a:clrScheme>
      <a:clrMap bg1="dk2" tx1="lt1" bg2="dk1" tx2="lt2" accent1="accent1" accent2="accent2" accent3="accent3" accent4="accent4" accent5="accent5" accent6="accent6" hlink="hlink" folHlink="folHlink"/>
    </a:extraClrScheme>
    <a:extraClrScheme>
      <a:clrScheme name="天坛月色 2">
        <a:dk1>
          <a:srgbClr val="C0C0C0"/>
        </a:dk1>
        <a:lt1>
          <a:srgbClr val="FFFFFF"/>
        </a:lt1>
        <a:dk2>
          <a:srgbClr val="006699"/>
        </a:dk2>
        <a:lt2>
          <a:srgbClr val="FFFFFF"/>
        </a:lt2>
        <a:accent1>
          <a:srgbClr val="93B090"/>
        </a:accent1>
        <a:accent2>
          <a:srgbClr val="CCECFF"/>
        </a:accent2>
        <a:accent3>
          <a:srgbClr val="AAB8CA"/>
        </a:accent3>
        <a:accent4>
          <a:srgbClr val="DADADA"/>
        </a:accent4>
        <a:accent5>
          <a:srgbClr val="C8D4C6"/>
        </a:accent5>
        <a:accent6>
          <a:srgbClr val="B9D6E7"/>
        </a:accent6>
        <a:hlink>
          <a:srgbClr val="FFFF66"/>
        </a:hlink>
        <a:folHlink>
          <a:srgbClr val="66FFFF"/>
        </a:folHlink>
      </a:clrScheme>
      <a:clrMap bg1="dk2" tx1="lt1" bg2="dk1" tx2="lt2" accent1="accent1" accent2="accent2" accent3="accent3" accent4="accent4" accent5="accent5" accent6="accent6" hlink="hlink" folHlink="folHlink"/>
    </a:extraClrScheme>
    <a:extraClrScheme>
      <a:clrScheme name="天坛月色 3">
        <a:dk1>
          <a:srgbClr val="DDDDDD"/>
        </a:dk1>
        <a:lt1>
          <a:srgbClr val="FFFFFF"/>
        </a:lt1>
        <a:dk2>
          <a:srgbClr val="7B7BA7"/>
        </a:dk2>
        <a:lt2>
          <a:srgbClr val="FFFF66"/>
        </a:lt2>
        <a:accent1>
          <a:srgbClr val="78AE90"/>
        </a:accent1>
        <a:accent2>
          <a:srgbClr val="B8B8D0"/>
        </a:accent2>
        <a:accent3>
          <a:srgbClr val="BFBFD0"/>
        </a:accent3>
        <a:accent4>
          <a:srgbClr val="DADADA"/>
        </a:accent4>
        <a:accent5>
          <a:srgbClr val="BED3C6"/>
        </a:accent5>
        <a:accent6>
          <a:srgbClr val="A6A6BC"/>
        </a:accent6>
        <a:hlink>
          <a:srgbClr val="66FFCC"/>
        </a:hlink>
        <a:folHlink>
          <a:srgbClr val="CCFF99"/>
        </a:folHlink>
      </a:clrScheme>
      <a:clrMap bg1="dk2" tx1="lt1" bg2="dk1" tx2="lt2" accent1="accent1" accent2="accent2" accent3="accent3" accent4="accent4" accent5="accent5" accent6="accent6" hlink="hlink" folHlink="folHlink"/>
    </a:extraClrScheme>
    <a:extraClrScheme>
      <a:clrScheme name="天坛月色 4">
        <a:dk1>
          <a:srgbClr val="DDDDDD"/>
        </a:dk1>
        <a:lt1>
          <a:srgbClr val="FFFF00"/>
        </a:lt1>
        <a:dk2>
          <a:srgbClr val="6600CC"/>
        </a:dk2>
        <a:lt2>
          <a:srgbClr val="FFFFFF"/>
        </a:lt2>
        <a:accent1>
          <a:srgbClr val="7296B6"/>
        </a:accent1>
        <a:accent2>
          <a:srgbClr val="FF6600"/>
        </a:accent2>
        <a:accent3>
          <a:srgbClr val="B8AAE2"/>
        </a:accent3>
        <a:accent4>
          <a:srgbClr val="DADA00"/>
        </a:accent4>
        <a:accent5>
          <a:srgbClr val="BCC9D7"/>
        </a:accent5>
        <a:accent6>
          <a:srgbClr val="E75C00"/>
        </a:accent6>
        <a:hlink>
          <a:srgbClr val="99FFCC"/>
        </a:hlink>
        <a:folHlink>
          <a:srgbClr val="FFFFFF"/>
        </a:folHlink>
      </a:clrScheme>
      <a:clrMap bg1="dk2" tx1="lt1" bg2="dk1" tx2="lt2" accent1="accent1" accent2="accent2" accent3="accent3" accent4="accent4" accent5="accent5" accent6="accent6" hlink="hlink" folHlink="folHlink"/>
    </a:extraClrScheme>
    <a:extraClrScheme>
      <a:clrScheme name="天坛月色 5">
        <a:dk1>
          <a:srgbClr val="DDDDDD"/>
        </a:dk1>
        <a:lt1>
          <a:srgbClr val="FFFFFF"/>
        </a:lt1>
        <a:dk2>
          <a:srgbClr val="0099CC"/>
        </a:dk2>
        <a:lt2>
          <a:srgbClr val="CCECFF"/>
        </a:lt2>
        <a:accent1>
          <a:srgbClr val="DD8A79"/>
        </a:accent1>
        <a:accent2>
          <a:srgbClr val="339966"/>
        </a:accent2>
        <a:accent3>
          <a:srgbClr val="AACAE2"/>
        </a:accent3>
        <a:accent4>
          <a:srgbClr val="DADADA"/>
        </a:accent4>
        <a:accent5>
          <a:srgbClr val="EBC4BE"/>
        </a:accent5>
        <a:accent6>
          <a:srgbClr val="2D8A5C"/>
        </a:accent6>
        <a:hlink>
          <a:srgbClr val="FFFF66"/>
        </a:hlink>
        <a:folHlink>
          <a:srgbClr val="CCFF99"/>
        </a:folHlink>
      </a:clrScheme>
      <a:clrMap bg1="dk2" tx1="lt1" bg2="dk1" tx2="lt2" accent1="accent1" accent2="accent2" accent3="accent3" accent4="accent4" accent5="accent5" accent6="accent6" hlink="hlink" folHlink="folHlink"/>
    </a:extraClrScheme>
    <a:extraClrScheme>
      <a:clrScheme name="天坛月色 6">
        <a:dk1>
          <a:srgbClr val="C0C0C0"/>
        </a:dk1>
        <a:lt1>
          <a:srgbClr val="FFFFFF"/>
        </a:lt1>
        <a:dk2>
          <a:srgbClr val="536DAD"/>
        </a:dk2>
        <a:lt2>
          <a:srgbClr val="66FF66"/>
        </a:lt2>
        <a:accent1>
          <a:srgbClr val="C48AB6"/>
        </a:accent1>
        <a:accent2>
          <a:srgbClr val="FFCCFF"/>
        </a:accent2>
        <a:accent3>
          <a:srgbClr val="B3BAD3"/>
        </a:accent3>
        <a:accent4>
          <a:srgbClr val="DADADA"/>
        </a:accent4>
        <a:accent5>
          <a:srgbClr val="DEC4D7"/>
        </a:accent5>
        <a:accent6>
          <a:srgbClr val="E7B9E7"/>
        </a:accent6>
        <a:hlink>
          <a:srgbClr val="00FFFF"/>
        </a:hlink>
        <a:folHlink>
          <a:srgbClr val="FFFF66"/>
        </a:folHlink>
      </a:clrScheme>
      <a:clrMap bg1="dk2" tx1="lt1" bg2="dk1" tx2="lt2" accent1="accent1" accent2="accent2" accent3="accent3" accent4="accent4" accent5="accent5" accent6="accent6" hlink="hlink" folHlink="folHlink"/>
    </a:extraClrScheme>
    <a:extraClrScheme>
      <a:clrScheme name="天坛月色 7">
        <a:dk1>
          <a:srgbClr val="C0C0C0"/>
        </a:dk1>
        <a:lt1>
          <a:srgbClr val="FFFF00"/>
        </a:lt1>
        <a:dk2>
          <a:srgbClr val="996633"/>
        </a:dk2>
        <a:lt2>
          <a:srgbClr val="66FFFF"/>
        </a:lt2>
        <a:accent1>
          <a:srgbClr val="CD7C73"/>
        </a:accent1>
        <a:accent2>
          <a:srgbClr val="B6B6CE"/>
        </a:accent2>
        <a:accent3>
          <a:srgbClr val="CAB8AD"/>
        </a:accent3>
        <a:accent4>
          <a:srgbClr val="DADA00"/>
        </a:accent4>
        <a:accent5>
          <a:srgbClr val="E3BFBC"/>
        </a:accent5>
        <a:accent6>
          <a:srgbClr val="A5A5BA"/>
        </a:accent6>
        <a:hlink>
          <a:srgbClr val="000000"/>
        </a:hlink>
        <a:folHlink>
          <a:srgbClr val="CCECFF"/>
        </a:folHlink>
      </a:clrScheme>
      <a:clrMap bg1="dk2" tx1="lt1" bg2="dk1" tx2="lt2" accent1="accent1" accent2="accent2" accent3="accent3" accent4="accent4" accent5="accent5" accent6="accent6" hlink="hlink" folHlink="folHlink"/>
    </a:extraClrScheme>
    <a:extraClrScheme>
      <a:clrScheme name="天坛月色 8">
        <a:dk1>
          <a:srgbClr val="C0C0C0"/>
        </a:dk1>
        <a:lt1>
          <a:srgbClr val="FFFF66"/>
        </a:lt1>
        <a:dk2>
          <a:srgbClr val="008080"/>
        </a:dk2>
        <a:lt2>
          <a:srgbClr val="FFFF00"/>
        </a:lt2>
        <a:accent1>
          <a:srgbClr val="859CC9"/>
        </a:accent1>
        <a:accent2>
          <a:srgbClr val="FFCCFF"/>
        </a:accent2>
        <a:accent3>
          <a:srgbClr val="AAC0C0"/>
        </a:accent3>
        <a:accent4>
          <a:srgbClr val="DADA56"/>
        </a:accent4>
        <a:accent5>
          <a:srgbClr val="C2CBE1"/>
        </a:accent5>
        <a:accent6>
          <a:srgbClr val="E7B9E7"/>
        </a:accent6>
        <a:hlink>
          <a:srgbClr val="99FFCC"/>
        </a:hlink>
        <a:folHlink>
          <a:srgbClr val="CCECFF"/>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64946</Words>
  <Application>WPS 演示</Application>
  <PresentationFormat>全屏显示(4:3)</PresentationFormat>
  <Paragraphs>834</Paragraphs>
  <Slides>149</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149</vt:i4>
      </vt:variant>
    </vt:vector>
  </HeadingPairs>
  <TitlesOfParts>
    <vt:vector size="159" baseType="lpstr">
      <vt:lpstr>Arial</vt:lpstr>
      <vt:lpstr>宋体</vt:lpstr>
      <vt:lpstr>Wingdings</vt:lpstr>
      <vt:lpstr>Calibri</vt:lpstr>
      <vt:lpstr>Cambria</vt:lpstr>
      <vt:lpstr>黑体</vt:lpstr>
      <vt:lpstr>Wingdings 2</vt:lpstr>
      <vt:lpstr>微软雅黑</vt:lpstr>
      <vt:lpstr>Arial Unicode MS</vt:lpstr>
      <vt:lpstr>天坛月色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HDFY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刑一庭2006年工作总结</dc:title>
  <dc:creator>x1t</dc:creator>
  <cp:lastModifiedBy>刘劲松</cp:lastModifiedBy>
  <cp:revision>520</cp:revision>
  <dcterms:created xsi:type="dcterms:W3CDTF">2006-12-31T01:33:20Z</dcterms:created>
  <dcterms:modified xsi:type="dcterms:W3CDTF">2020-08-20T03:56:22Z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