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15"/>
  </p:handoutMasterIdLst>
  <p:sldIdLst>
    <p:sldId id="257" r:id="rId3"/>
    <p:sldId id="258" r:id="rId4"/>
    <p:sldId id="268" r:id="rId5"/>
    <p:sldId id="279" r:id="rId6"/>
    <p:sldId id="280" r:id="rId7"/>
    <p:sldId id="266" r:id="rId8"/>
    <p:sldId id="278" r:id="rId9"/>
    <p:sldId id="260" r:id="rId10"/>
    <p:sldId id="269" r:id="rId11"/>
    <p:sldId id="270" r:id="rId12"/>
    <p:sldId id="265" r:id="rId13"/>
    <p:sldId id="273" r:id="rId14"/>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xJTH8NeSwvYC9L23+FdAbg==" hashData="PrUfcAia8gXgwmw1xHkhIY1SjhQ="/>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1"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2"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93"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dirty="0"/>
            </a:fld>
            <a:endParaRPr lang="en-US" altLang="zh-CN" sz="1200"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4213" y="1557338"/>
            <a:ext cx="7772400" cy="1366837"/>
          </a:xfrm>
        </p:spPr>
        <p:txBody>
          <a:bodyPr/>
          <a:lstStyle>
            <a:lvl1pPr>
              <a:defRPr>
                <a:solidFill>
                  <a:schemeClr val="accent2"/>
                </a:solidFill>
                <a:effectLst>
                  <a:outerShdw blurRad="38100" dist="38100" dir="2700000" algn="tl">
                    <a:srgbClr val="C0C0C0"/>
                  </a:outerShdw>
                </a:effectLst>
              </a:defRPr>
            </a:lvl1pPr>
          </a:lstStyle>
          <a:p>
            <a:r>
              <a:rPr lang="zh-CN" altLang="en-US" smtClean="0"/>
              <a:t>单击此处编辑母版标题样式</a:t>
            </a:r>
            <a:endParaRPr lang="zh-CN" altLang="en-US"/>
          </a:p>
        </p:txBody>
      </p:sp>
      <p:sp>
        <p:nvSpPr>
          <p:cNvPr id="10243" name="Rectangle 3"/>
          <p:cNvSpPr>
            <a:spLocks noGrp="1" noChangeArrowheads="1"/>
          </p:cNvSpPr>
          <p:nvPr>
            <p:ph type="subTitle" idx="1"/>
          </p:nvPr>
        </p:nvSpPr>
        <p:spPr>
          <a:xfrm>
            <a:off x="1371600" y="3068638"/>
            <a:ext cx="6400800" cy="2570162"/>
          </a:xfrm>
        </p:spPr>
        <p:txBody>
          <a:bodyPr/>
          <a:lstStyle>
            <a:lvl1pPr marL="0" indent="0" algn="ctr">
              <a:buFontTx/>
              <a:buNone/>
              <a:defRPr/>
            </a:lvl1pPr>
          </a:lstStyle>
          <a:p>
            <a:r>
              <a:rPr lang="zh-CN" altLang="en-US" smtClean="0"/>
              <a:t>单击此处编辑母版副标题样式</a:t>
            </a:r>
            <a:endParaRPr lang="zh-CN" altLang="en-US"/>
          </a:p>
        </p:txBody>
      </p:sp>
      <p:sp>
        <p:nvSpPr>
          <p:cNvPr id="7" name="Rectangle 4"/>
          <p:cNvSpPr>
            <a:spLocks noGrp="1" noChangeArrowheads="1"/>
          </p:cNvSpPr>
          <p:nvPr>
            <p:ph type="dt" sz="half" idx="2"/>
          </p:nvPr>
        </p:nvSpPr>
        <p:spPr bwMode="auto">
          <a:xfrm>
            <a:off x="457200" y="6245225"/>
            <a:ext cx="2133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245225"/>
            <a:ext cx="2133600"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altLang="zh-CN" dirty="0"/>
            </a:fld>
            <a:endParaRPr lang="en-US" altLang="zh-CN" dirty="0"/>
          </a:p>
        </p:txBody>
      </p:sp>
    </p:spTree>
  </p:cSld>
  <p:clrMapOvr>
    <a:masterClrMapping/>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1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30000"/>
              </a:lnSpc>
              <a:spcBef>
                <a:spcPct val="50000"/>
              </a:spcBef>
              <a:spcAft>
                <a:spcPct val="0"/>
              </a:spcAft>
              <a:buClrTx/>
              <a:buSzTx/>
              <a:buFontTx/>
              <a:buNone/>
              <a:defRPr/>
            </a:pPr>
            <a:r>
              <a:rPr kumimoji="0" lang="zh-CN" altLang="en-US" sz="3200" b="1" i="0" u="none" strike="noStrike" kern="0" cap="none" spc="0" normalizeH="0" baseline="0" noProof="0" smtClean="0">
                <a:ln>
                  <a:noFill/>
                </a:ln>
                <a:solidFill>
                  <a:schemeClr val="tx2"/>
                </a:solidFill>
                <a:effectLst/>
                <a:uLnTx/>
                <a:uFillTx/>
                <a:latin typeface="+mn-lt"/>
                <a:ea typeface="+mn-ea"/>
                <a:cs typeface="+mn-cs"/>
              </a:rPr>
              <a:t>单击图标添加图片</a:t>
            </a:r>
            <a:endParaRPr kumimoji="0" lang="zh-CN" altLang="en-US" sz="3200" b="1" i="0" u="none" strike="noStrike" kern="0" cap="none" spc="0" normalizeH="0" baseline="0" noProof="0">
              <a:ln>
                <a:noFill/>
              </a:ln>
              <a:solidFill>
                <a:schemeClr val="tx2"/>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914400"/>
            <a:ext cx="2057400" cy="55927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914400"/>
            <a:ext cx="6019800" cy="559276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png"/><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Rectangle 2"/>
          <p:cNvSpPr>
            <a:spLocks noGrp="1"/>
          </p:cNvSpPr>
          <p:nvPr>
            <p:ph type="title"/>
          </p:nvPr>
        </p:nvSpPr>
        <p:spPr>
          <a:xfrm>
            <a:off x="457200" y="914400"/>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457200" y="1981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fill="hold">
                                          <p:stCondLst>
                                            <p:cond delay="0"/>
                                          </p:stCondLst>
                                        </p:cTn>
                                        <p:tgtEl>
                                          <p:spTgt spid="1026"/>
                                        </p:tgtEl>
                                        <p:attrNameLst>
                                          <p:attrName>style.visibility</p:attrName>
                                        </p:attrNameLst>
                                      </p:cBhvr>
                                      <p:to>
                                        <p:strVal val="visible"/>
                                      </p:to>
                                    </p:set>
                                    <p:animEffect transition="in" filter="fade">
                                      <p:cBhvr>
                                        <p:cTn id="7" dur="767" decel="100000"/>
                                        <p:tgtEl>
                                          <p:spTgt spid="1026"/>
                                        </p:tgtEl>
                                      </p:cBhvr>
                                    </p:animEffect>
                                    <p:animScale>
                                      <p:cBhvr>
                                        <p:cTn id="8" dur="767" decel="100000"/>
                                        <p:tgtEl>
                                          <p:spTgt spid="1026"/>
                                        </p:tgtEl>
                                      </p:cBhvr>
                                      <p:from x="10000" y="10000"/>
                                      <p:to x="200000" y="450000"/>
                                    </p:animScale>
                                    <p:animScale>
                                      <p:cBhvr>
                                        <p:cTn id="9" dur="1228" accel="100000" fill="hold">
                                          <p:stCondLst>
                                            <p:cond delay="767"/>
                                          </p:stCondLst>
                                        </p:cTn>
                                        <p:tgtEl>
                                          <p:spTgt spid="1026"/>
                                        </p:tgtEl>
                                      </p:cBhvr>
                                      <p:from x="200000" y="450000"/>
                                      <p:to x="100000" y="100000"/>
                                    </p:animScale>
                                    <p:set>
                                      <p:cBhvr>
                                        <p:cTn id="10" dur="767" fill="hold"/>
                                        <p:tgtEl>
                                          <p:spTgt spid="1026"/>
                                        </p:tgtEl>
                                        <p:attrNameLst>
                                          <p:attrName>ppt_x</p:attrName>
                                        </p:attrNameLst>
                                      </p:cBhvr>
                                      <p:to>
                                        <p:strVal val="(0.5)"/>
                                      </p:to>
                                    </p:set>
                                    <p:anim from="(0.5)" to="(#ppt_x)" calcmode="lin" valueType="num">
                                      <p:cBhvr>
                                        <p:cTn id="11" dur="1228" accel="100000" fill="hold">
                                          <p:stCondLst>
                                            <p:cond delay="767"/>
                                          </p:stCondLst>
                                        </p:cTn>
                                        <p:tgtEl>
                                          <p:spTgt spid="1026"/>
                                        </p:tgtEl>
                                        <p:attrNameLst>
                                          <p:attrName>ppt_x</p:attrName>
                                        </p:attrNameLst>
                                      </p:cBhvr>
                                    </p:anim>
                                    <p:set>
                                      <p:cBhvr>
                                        <p:cTn id="12" dur="767" fill="hold"/>
                                        <p:tgtEl>
                                          <p:spTgt spid="1026"/>
                                        </p:tgtEl>
                                        <p:attrNameLst>
                                          <p:attrName>ppt_y</p:attrName>
                                        </p:attrNameLst>
                                      </p:cBhvr>
                                      <p:to>
                                        <p:strVal val="(#ppt_y+0.4)"/>
                                      </p:to>
                                    </p:set>
                                    <p:anim from="(#ppt_y+0.4)" to="(#ppt_y)" calcmode="lin" valueType="num">
                                      <p:cBhvr>
                                        <p:cTn id="13" dur="1228" accel="100000" fill="hold">
                                          <p:stCondLst>
                                            <p:cond delay="767"/>
                                          </p:stCondLst>
                                        </p:cTn>
                                        <p:tgtEl>
                                          <p:spTgt spid="1026"/>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fill="hold">
                                          <p:stCondLst>
                                            <p:cond delay="0"/>
                                          </p:stCondLst>
                                        </p:cTn>
                                        <p:tgtEl>
                                          <p:spTgt spid="1027">
                                            <p:txEl>
                                              <p:charRg st="0" end="13"/>
                                            </p:txEl>
                                          </p:spTgt>
                                        </p:tgtEl>
                                        <p:attrNameLst>
                                          <p:attrName>style.visibility</p:attrName>
                                        </p:attrNameLst>
                                      </p:cBhvr>
                                      <p:to>
                                        <p:strVal val="visible"/>
                                      </p:to>
                                    </p:set>
                                    <p:anim calcmode="lin" valueType="num">
                                      <p:cBhvr>
                                        <p:cTn id="18" dur="500" fill="hold"/>
                                        <p:tgtEl>
                                          <p:spTgt spid="1027">
                                            <p:txEl>
                                              <p:charRg st="0" end="13"/>
                                            </p:txEl>
                                          </p:spTgt>
                                        </p:tgtEl>
                                        <p:attrNameLst>
                                          <p:attrName>ppt_w</p:attrName>
                                        </p:attrNameLst>
                                      </p:cBhvr>
                                      <p:tavLst>
                                        <p:tav tm="0">
                                          <p:val>
                                            <p:fltVal val="0.000000"/>
                                          </p:val>
                                        </p:tav>
                                        <p:tav tm="100000">
                                          <p:val>
                                            <p:strVal val="#ppt_w"/>
                                          </p:val>
                                        </p:tav>
                                      </p:tavLst>
                                    </p:anim>
                                    <p:anim calcmode="lin" valueType="num">
                                      <p:cBhvr>
                                        <p:cTn id="19" dur="500" fill="hold"/>
                                        <p:tgtEl>
                                          <p:spTgt spid="1027">
                                            <p:txEl>
                                              <p:charRg st="0" end="13"/>
                                            </p:txEl>
                                          </p:spTgt>
                                        </p:tgtEl>
                                        <p:attrNameLst>
                                          <p:attrName>ppt_h</p:attrName>
                                        </p:attrNameLst>
                                      </p:cBhvr>
                                      <p:tavLst>
                                        <p:tav tm="0">
                                          <p:val>
                                            <p:fltVal val="0.000000"/>
                                          </p:val>
                                        </p:tav>
                                        <p:tav tm="100000">
                                          <p:val>
                                            <p:strVal val="#ppt_h"/>
                                          </p:val>
                                        </p:tav>
                                      </p:tavLst>
                                    </p:anim>
                                    <p:animEffect transition="in" filter="fade">
                                      <p:cBhvr>
                                        <p:cTn id="20" dur="500"/>
                                        <p:tgtEl>
                                          <p:spTgt spid="1027">
                                            <p:txEl>
                                              <p:charRg st="0" end="13"/>
                                            </p:txEl>
                                          </p:spTgt>
                                        </p:tgtEl>
                                      </p:cBhvr>
                                    </p:animEffect>
                                  </p:childTnLst>
                                </p:cTn>
                              </p:par>
                              <p:par>
                                <p:cTn id="21" presetID="53" presetClass="entr" presetSubtype="16" fill="hold" grpId="0" nodeType="withEffect">
                                  <p:stCondLst>
                                    <p:cond delay="0"/>
                                  </p:stCondLst>
                                  <p:childTnLst>
                                    <p:set>
                                      <p:cBhvr>
                                        <p:cTn id="22" fill="hold">
                                          <p:stCondLst>
                                            <p:cond delay="0"/>
                                          </p:stCondLst>
                                        </p:cTn>
                                        <p:tgtEl>
                                          <p:spTgt spid="1027">
                                            <p:txEl>
                                              <p:charRg st="13" end="17"/>
                                            </p:txEl>
                                          </p:spTgt>
                                        </p:tgtEl>
                                        <p:attrNameLst>
                                          <p:attrName>style.visibility</p:attrName>
                                        </p:attrNameLst>
                                      </p:cBhvr>
                                      <p:to>
                                        <p:strVal val="visible"/>
                                      </p:to>
                                    </p:set>
                                    <p:anim calcmode="lin" valueType="num">
                                      <p:cBhvr>
                                        <p:cTn id="23" dur="500" fill="hold"/>
                                        <p:tgtEl>
                                          <p:spTgt spid="1027">
                                            <p:txEl>
                                              <p:charRg st="13" end="17"/>
                                            </p:txEl>
                                          </p:spTgt>
                                        </p:tgtEl>
                                        <p:attrNameLst>
                                          <p:attrName>ppt_w</p:attrName>
                                        </p:attrNameLst>
                                      </p:cBhvr>
                                      <p:tavLst>
                                        <p:tav tm="0">
                                          <p:val>
                                            <p:fltVal val="0.000000"/>
                                          </p:val>
                                        </p:tav>
                                        <p:tav tm="100000">
                                          <p:val>
                                            <p:strVal val="#ppt_w"/>
                                          </p:val>
                                        </p:tav>
                                      </p:tavLst>
                                    </p:anim>
                                    <p:anim calcmode="lin" valueType="num">
                                      <p:cBhvr>
                                        <p:cTn id="24" dur="500" fill="hold"/>
                                        <p:tgtEl>
                                          <p:spTgt spid="1027">
                                            <p:txEl>
                                              <p:charRg st="13" end="17"/>
                                            </p:txEl>
                                          </p:spTgt>
                                        </p:tgtEl>
                                        <p:attrNameLst>
                                          <p:attrName>ppt_h</p:attrName>
                                        </p:attrNameLst>
                                      </p:cBhvr>
                                      <p:tavLst>
                                        <p:tav tm="0">
                                          <p:val>
                                            <p:fltVal val="0.000000"/>
                                          </p:val>
                                        </p:tav>
                                        <p:tav tm="100000">
                                          <p:val>
                                            <p:strVal val="#ppt_h"/>
                                          </p:val>
                                        </p:tav>
                                      </p:tavLst>
                                    </p:anim>
                                    <p:animEffect transition="in" filter="fade">
                                      <p:cBhvr>
                                        <p:cTn id="25" dur="500"/>
                                        <p:tgtEl>
                                          <p:spTgt spid="1027">
                                            <p:txEl>
                                              <p:charRg st="13" end="17"/>
                                            </p:txEl>
                                          </p:spTgt>
                                        </p:tgtEl>
                                      </p:cBhvr>
                                    </p:animEffect>
                                  </p:childTnLst>
                                </p:cTn>
                              </p:par>
                              <p:par>
                                <p:cTn id="26" presetID="53" presetClass="entr" presetSubtype="16" fill="hold" grpId="0" nodeType="withEffect">
                                  <p:stCondLst>
                                    <p:cond delay="0"/>
                                  </p:stCondLst>
                                  <p:childTnLst>
                                    <p:set>
                                      <p:cBhvr>
                                        <p:cTn id="27" fill="hold">
                                          <p:stCondLst>
                                            <p:cond delay="0"/>
                                          </p:stCondLst>
                                        </p:cTn>
                                        <p:tgtEl>
                                          <p:spTgt spid="1027">
                                            <p:txEl>
                                              <p:charRg st="17" end="21"/>
                                            </p:txEl>
                                          </p:spTgt>
                                        </p:tgtEl>
                                        <p:attrNameLst>
                                          <p:attrName>style.visibility</p:attrName>
                                        </p:attrNameLst>
                                      </p:cBhvr>
                                      <p:to>
                                        <p:strVal val="visible"/>
                                      </p:to>
                                    </p:set>
                                    <p:anim calcmode="lin" valueType="num">
                                      <p:cBhvr>
                                        <p:cTn id="28" dur="500" fill="hold"/>
                                        <p:tgtEl>
                                          <p:spTgt spid="1027">
                                            <p:txEl>
                                              <p:charRg st="17" end="21"/>
                                            </p:txEl>
                                          </p:spTgt>
                                        </p:tgtEl>
                                        <p:attrNameLst>
                                          <p:attrName>ppt_w</p:attrName>
                                        </p:attrNameLst>
                                      </p:cBhvr>
                                      <p:tavLst>
                                        <p:tav tm="0">
                                          <p:val>
                                            <p:fltVal val="0.000000"/>
                                          </p:val>
                                        </p:tav>
                                        <p:tav tm="100000">
                                          <p:val>
                                            <p:strVal val="#ppt_w"/>
                                          </p:val>
                                        </p:tav>
                                      </p:tavLst>
                                    </p:anim>
                                    <p:anim calcmode="lin" valueType="num">
                                      <p:cBhvr>
                                        <p:cTn id="29" dur="500" fill="hold"/>
                                        <p:tgtEl>
                                          <p:spTgt spid="1027">
                                            <p:txEl>
                                              <p:charRg st="17" end="21"/>
                                            </p:txEl>
                                          </p:spTgt>
                                        </p:tgtEl>
                                        <p:attrNameLst>
                                          <p:attrName>ppt_h</p:attrName>
                                        </p:attrNameLst>
                                      </p:cBhvr>
                                      <p:tavLst>
                                        <p:tav tm="0">
                                          <p:val>
                                            <p:fltVal val="0.000000"/>
                                          </p:val>
                                        </p:tav>
                                        <p:tav tm="100000">
                                          <p:val>
                                            <p:strVal val="#ppt_h"/>
                                          </p:val>
                                        </p:tav>
                                      </p:tavLst>
                                    </p:anim>
                                    <p:animEffect transition="in" filter="fade">
                                      <p:cBhvr>
                                        <p:cTn id="30" dur="500"/>
                                        <p:tgtEl>
                                          <p:spTgt spid="1027">
                                            <p:txEl>
                                              <p:charRg st="17" end="21"/>
                                            </p:txEl>
                                          </p:spTgt>
                                        </p:tgtEl>
                                      </p:cBhvr>
                                    </p:animEffect>
                                  </p:childTnLst>
                                </p:cTn>
                              </p:par>
                              <p:par>
                                <p:cTn id="31" presetID="53" presetClass="entr" presetSubtype="16" fill="hold" grpId="0" nodeType="withEffect">
                                  <p:stCondLst>
                                    <p:cond delay="0"/>
                                  </p:stCondLst>
                                  <p:childTnLst>
                                    <p:set>
                                      <p:cBhvr>
                                        <p:cTn id="32" fill="hold">
                                          <p:stCondLst>
                                            <p:cond delay="0"/>
                                          </p:stCondLst>
                                        </p:cTn>
                                        <p:tgtEl>
                                          <p:spTgt spid="1027">
                                            <p:txEl>
                                              <p:charRg st="21" end="25"/>
                                            </p:txEl>
                                          </p:spTgt>
                                        </p:tgtEl>
                                        <p:attrNameLst>
                                          <p:attrName>style.visibility</p:attrName>
                                        </p:attrNameLst>
                                      </p:cBhvr>
                                      <p:to>
                                        <p:strVal val="visible"/>
                                      </p:to>
                                    </p:set>
                                    <p:anim calcmode="lin" valueType="num">
                                      <p:cBhvr>
                                        <p:cTn id="33" dur="500" fill="hold"/>
                                        <p:tgtEl>
                                          <p:spTgt spid="1027">
                                            <p:txEl>
                                              <p:charRg st="21" end="25"/>
                                            </p:txEl>
                                          </p:spTgt>
                                        </p:tgtEl>
                                        <p:attrNameLst>
                                          <p:attrName>ppt_w</p:attrName>
                                        </p:attrNameLst>
                                      </p:cBhvr>
                                      <p:tavLst>
                                        <p:tav tm="0">
                                          <p:val>
                                            <p:fltVal val="0.000000"/>
                                          </p:val>
                                        </p:tav>
                                        <p:tav tm="100000">
                                          <p:val>
                                            <p:strVal val="#ppt_w"/>
                                          </p:val>
                                        </p:tav>
                                      </p:tavLst>
                                    </p:anim>
                                    <p:anim calcmode="lin" valueType="num">
                                      <p:cBhvr>
                                        <p:cTn id="34" dur="500" fill="hold"/>
                                        <p:tgtEl>
                                          <p:spTgt spid="1027">
                                            <p:txEl>
                                              <p:charRg st="21" end="25"/>
                                            </p:txEl>
                                          </p:spTgt>
                                        </p:tgtEl>
                                        <p:attrNameLst>
                                          <p:attrName>ppt_h</p:attrName>
                                        </p:attrNameLst>
                                      </p:cBhvr>
                                      <p:tavLst>
                                        <p:tav tm="0">
                                          <p:val>
                                            <p:fltVal val="0.000000"/>
                                          </p:val>
                                        </p:tav>
                                        <p:tav tm="100000">
                                          <p:val>
                                            <p:strVal val="#ppt_h"/>
                                          </p:val>
                                        </p:tav>
                                      </p:tavLst>
                                    </p:anim>
                                    <p:animEffect transition="in" filter="fade">
                                      <p:cBhvr>
                                        <p:cTn id="35" dur="500"/>
                                        <p:tgtEl>
                                          <p:spTgt spid="1027">
                                            <p:txEl>
                                              <p:charRg st="21" end="25"/>
                                            </p:txEl>
                                          </p:spTgt>
                                        </p:tgtEl>
                                      </p:cBhvr>
                                    </p:animEffect>
                                  </p:childTnLst>
                                </p:cTn>
                              </p:par>
                              <p:par>
                                <p:cTn id="36" presetID="53" presetClass="entr" presetSubtype="16" fill="hold" grpId="0" nodeType="withEffect">
                                  <p:stCondLst>
                                    <p:cond delay="0"/>
                                  </p:stCondLst>
                                  <p:childTnLst>
                                    <p:set>
                                      <p:cBhvr>
                                        <p:cTn id="37" fill="hold">
                                          <p:stCondLst>
                                            <p:cond delay="0"/>
                                          </p:stCondLst>
                                        </p:cTn>
                                        <p:tgtEl>
                                          <p:spTgt spid="1027">
                                            <p:txEl>
                                              <p:charRg st="25" end="29"/>
                                            </p:txEl>
                                          </p:spTgt>
                                        </p:tgtEl>
                                        <p:attrNameLst>
                                          <p:attrName>style.visibility</p:attrName>
                                        </p:attrNameLst>
                                      </p:cBhvr>
                                      <p:to>
                                        <p:strVal val="visible"/>
                                      </p:to>
                                    </p:set>
                                    <p:anim calcmode="lin" valueType="num">
                                      <p:cBhvr>
                                        <p:cTn id="38" dur="500" fill="hold"/>
                                        <p:tgtEl>
                                          <p:spTgt spid="1027">
                                            <p:txEl>
                                              <p:charRg st="25" end="29"/>
                                            </p:txEl>
                                          </p:spTgt>
                                        </p:tgtEl>
                                        <p:attrNameLst>
                                          <p:attrName>ppt_w</p:attrName>
                                        </p:attrNameLst>
                                      </p:cBhvr>
                                      <p:tavLst>
                                        <p:tav tm="0">
                                          <p:val>
                                            <p:fltVal val="0.000000"/>
                                          </p:val>
                                        </p:tav>
                                        <p:tav tm="100000">
                                          <p:val>
                                            <p:strVal val="#ppt_w"/>
                                          </p:val>
                                        </p:tav>
                                      </p:tavLst>
                                    </p:anim>
                                    <p:anim calcmode="lin" valueType="num">
                                      <p:cBhvr>
                                        <p:cTn id="39" dur="500" fill="hold"/>
                                        <p:tgtEl>
                                          <p:spTgt spid="1027">
                                            <p:txEl>
                                              <p:charRg st="25" end="29"/>
                                            </p:txEl>
                                          </p:spTgt>
                                        </p:tgtEl>
                                        <p:attrNameLst>
                                          <p:attrName>ppt_h</p:attrName>
                                        </p:attrNameLst>
                                      </p:cBhvr>
                                      <p:tavLst>
                                        <p:tav tm="0">
                                          <p:val>
                                            <p:fltVal val="0.000000"/>
                                          </p:val>
                                        </p:tav>
                                        <p:tav tm="100000">
                                          <p:val>
                                            <p:strVal val="#ppt_h"/>
                                          </p:val>
                                        </p:tav>
                                      </p:tavLst>
                                    </p:anim>
                                    <p:animEffect transition="in" filter="fade">
                                      <p:cBhvr>
                                        <p:cTn id="40" dur="500"/>
                                        <p:tgtEl>
                                          <p:spTgt spid="1027">
                                            <p:txEl>
                                              <p:charRg st="25" end="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53" presetClass="entr" presetSubtype="16" fill="hold" nodeType="clickEffect">
                  <p:stCondLst>
                    <p:cond delay="0"/>
                  </p:stCondLst>
                  <p:childTnLst>
                    <p:set>
                      <p:cBhvr>
                        <p:cTn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000000"/>
                          </p:val>
                        </p:tav>
                        <p:tav tm="100000">
                          <p:val>
                            <p:strVal val="#ppt_w"/>
                          </p:val>
                        </p:tav>
                      </p:tavLst>
                    </p:anim>
                    <p:anim calcmode="lin" valueType="num">
                      <p:cBhvr>
                        <p:cTn dur="500" fill="hold"/>
                        <p:tgtEl>
                          <p:spTgt spid="1027"/>
                        </p:tgtEl>
                        <p:attrNameLst>
                          <p:attrName>ppt_h</p:attrName>
                        </p:attrNameLst>
                      </p:cBhvr>
                      <p:tavLst>
                        <p:tav tm="0">
                          <p:val>
                            <p:fltVal val="0.000000"/>
                          </p:val>
                        </p:tav>
                        <p:tav tm="100000">
                          <p:val>
                            <p:strVal val="#ppt_h"/>
                          </p:val>
                        </p:tav>
                      </p:tavLst>
                    </p:anim>
                    <p:animEffect transition="in" filter="fade">
                      <p:cBhvr>
                        <p:cTn dur="500"/>
                        <p:tgtEl>
                          <p:spTgt spid="1027"/>
                        </p:tgtEl>
                      </p:cBhvr>
                    </p:animEffect>
                  </p:childTnLst>
                </p:cTn>
              </p:par>
            </p:tnLst>
          </p:tmpl>
          <p:tmpl lvl="2">
            <p:tnLst>
              <p:par>
                <p:cTn presetID="53" presetClass="entr" presetSubtype="16" fill="hold" nodeType="withEffect">
                  <p:stCondLst>
                    <p:cond delay="0"/>
                  </p:stCondLst>
                  <p:childTnLst>
                    <p:set>
                      <p:cBhvr>
                        <p:cTn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000000"/>
                          </p:val>
                        </p:tav>
                        <p:tav tm="100000">
                          <p:val>
                            <p:strVal val="#ppt_w"/>
                          </p:val>
                        </p:tav>
                      </p:tavLst>
                    </p:anim>
                    <p:anim calcmode="lin" valueType="num">
                      <p:cBhvr>
                        <p:cTn dur="500" fill="hold"/>
                        <p:tgtEl>
                          <p:spTgt spid="1027"/>
                        </p:tgtEl>
                        <p:attrNameLst>
                          <p:attrName>ppt_h</p:attrName>
                        </p:attrNameLst>
                      </p:cBhvr>
                      <p:tavLst>
                        <p:tav tm="0">
                          <p:val>
                            <p:fltVal val="0.000000"/>
                          </p:val>
                        </p:tav>
                        <p:tav tm="100000">
                          <p:val>
                            <p:strVal val="#ppt_h"/>
                          </p:val>
                        </p:tav>
                      </p:tavLst>
                    </p:anim>
                    <p:animEffect transition="in" filter="fade">
                      <p:cBhvr>
                        <p:cTn dur="500"/>
                        <p:tgtEl>
                          <p:spTgt spid="1027"/>
                        </p:tgtEl>
                      </p:cBhvr>
                    </p:animEffect>
                  </p:childTnLst>
                </p:cTn>
              </p:par>
            </p:tnLst>
          </p:tmpl>
          <p:tmpl lvl="3">
            <p:tnLst>
              <p:par>
                <p:cTn presetID="53" presetClass="entr" presetSubtype="16" fill="hold" nodeType="withEffect">
                  <p:stCondLst>
                    <p:cond delay="0"/>
                  </p:stCondLst>
                  <p:childTnLst>
                    <p:set>
                      <p:cBhvr>
                        <p:cTn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000000"/>
                          </p:val>
                        </p:tav>
                        <p:tav tm="100000">
                          <p:val>
                            <p:strVal val="#ppt_w"/>
                          </p:val>
                        </p:tav>
                      </p:tavLst>
                    </p:anim>
                    <p:anim calcmode="lin" valueType="num">
                      <p:cBhvr>
                        <p:cTn dur="500" fill="hold"/>
                        <p:tgtEl>
                          <p:spTgt spid="1027"/>
                        </p:tgtEl>
                        <p:attrNameLst>
                          <p:attrName>ppt_h</p:attrName>
                        </p:attrNameLst>
                      </p:cBhvr>
                      <p:tavLst>
                        <p:tav tm="0">
                          <p:val>
                            <p:fltVal val="0.000000"/>
                          </p:val>
                        </p:tav>
                        <p:tav tm="100000">
                          <p:val>
                            <p:strVal val="#ppt_h"/>
                          </p:val>
                        </p:tav>
                      </p:tavLst>
                    </p:anim>
                    <p:animEffect transition="in" filter="fade">
                      <p:cBhvr>
                        <p:cTn dur="500"/>
                        <p:tgtEl>
                          <p:spTgt spid="1027"/>
                        </p:tgtEl>
                      </p:cBhvr>
                    </p:animEffect>
                  </p:childTnLst>
                </p:cTn>
              </p:par>
            </p:tnLst>
          </p:tmpl>
          <p:tmpl lvl="4">
            <p:tnLst>
              <p:par>
                <p:cTn presetID="53" presetClass="entr" presetSubtype="16" fill="hold" nodeType="withEffect">
                  <p:stCondLst>
                    <p:cond delay="0"/>
                  </p:stCondLst>
                  <p:childTnLst>
                    <p:set>
                      <p:cBhvr>
                        <p:cTn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000000"/>
                          </p:val>
                        </p:tav>
                        <p:tav tm="100000">
                          <p:val>
                            <p:strVal val="#ppt_w"/>
                          </p:val>
                        </p:tav>
                      </p:tavLst>
                    </p:anim>
                    <p:anim calcmode="lin" valueType="num">
                      <p:cBhvr>
                        <p:cTn dur="500" fill="hold"/>
                        <p:tgtEl>
                          <p:spTgt spid="1027"/>
                        </p:tgtEl>
                        <p:attrNameLst>
                          <p:attrName>ppt_h</p:attrName>
                        </p:attrNameLst>
                      </p:cBhvr>
                      <p:tavLst>
                        <p:tav tm="0">
                          <p:val>
                            <p:fltVal val="0.000000"/>
                          </p:val>
                        </p:tav>
                        <p:tav tm="100000">
                          <p:val>
                            <p:strVal val="#ppt_h"/>
                          </p:val>
                        </p:tav>
                      </p:tavLst>
                    </p:anim>
                    <p:animEffect transition="in" filter="fade">
                      <p:cBhvr>
                        <p:cTn dur="500"/>
                        <p:tgtEl>
                          <p:spTgt spid="1027"/>
                        </p:tgtEl>
                      </p:cBhvr>
                    </p:animEffect>
                  </p:childTnLst>
                </p:cTn>
              </p:par>
            </p:tnLst>
          </p:tmpl>
          <p:tmpl lvl="5">
            <p:tnLst>
              <p:par>
                <p:cTn presetID="53" presetClass="entr" presetSubtype="16" fill="hold" nodeType="withEffect">
                  <p:stCondLst>
                    <p:cond delay="0"/>
                  </p:stCondLst>
                  <p:childTnLst>
                    <p:set>
                      <p:cBhvr>
                        <p:cTn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000000"/>
                          </p:val>
                        </p:tav>
                        <p:tav tm="100000">
                          <p:val>
                            <p:strVal val="#ppt_w"/>
                          </p:val>
                        </p:tav>
                      </p:tavLst>
                    </p:anim>
                    <p:anim calcmode="lin" valueType="num">
                      <p:cBhvr>
                        <p:cTn dur="500" fill="hold"/>
                        <p:tgtEl>
                          <p:spTgt spid="1027"/>
                        </p:tgtEl>
                        <p:attrNameLst>
                          <p:attrName>ppt_h</p:attrName>
                        </p:attrNameLst>
                      </p:cBhvr>
                      <p:tavLst>
                        <p:tav tm="0">
                          <p:val>
                            <p:fltVal val="0.000000"/>
                          </p:val>
                        </p:tav>
                        <p:tav tm="100000">
                          <p:val>
                            <p:strVal val="#ppt_h"/>
                          </p:val>
                        </p:tav>
                      </p:tavLst>
                    </p:anim>
                    <p:animEffect transition="in" filter="fade">
                      <p:cBhvr>
                        <p:cTn dur="500"/>
                        <p:tgtEl>
                          <p:spTgt spid="1027"/>
                        </p:tgtEl>
                      </p:cBhvr>
                    </p:animEffect>
                  </p:childTnLst>
                </p:cTn>
              </p:par>
            </p:tnLst>
          </p:tmpl>
        </p:tmplLst>
      </p:bldP>
    </p:bldLst>
  </p:timing>
  <p:hf sldNum="0" hdr="0" ftr="0" dt="0"/>
  <p:txStyles>
    <p:titleStyle>
      <a:lvl1pPr algn="ctr" rtl="0" eaLnBrk="0" fontAlgn="base" hangingPunct="0">
        <a:spcBef>
          <a:spcPct val="0"/>
        </a:spcBef>
        <a:spcAft>
          <a:spcPct val="0"/>
        </a:spcAft>
        <a:defRPr sz="3600" b="1">
          <a:solidFill>
            <a:srgbClr val="002AAE"/>
          </a:solidFill>
          <a:latin typeface="+mj-lt"/>
          <a:ea typeface="+mj-ea"/>
          <a:cs typeface="+mj-cs"/>
        </a:defRPr>
      </a:lvl1pPr>
      <a:lvl2pPr algn="ctr" rtl="0" eaLnBrk="0" fontAlgn="base" hangingPunct="0">
        <a:spcBef>
          <a:spcPct val="0"/>
        </a:spcBef>
        <a:spcAft>
          <a:spcPct val="0"/>
        </a:spcAft>
        <a:defRPr sz="3600" b="1">
          <a:solidFill>
            <a:srgbClr val="002AAE"/>
          </a:solidFill>
          <a:latin typeface="Arial" panose="020B0604020202020204" pitchFamily="34" charset="0"/>
          <a:ea typeface="黑体" panose="02010609060101010101" pitchFamily="2" charset="-122"/>
        </a:defRPr>
      </a:lvl2pPr>
      <a:lvl3pPr algn="ctr" rtl="0" eaLnBrk="0" fontAlgn="base" hangingPunct="0">
        <a:spcBef>
          <a:spcPct val="0"/>
        </a:spcBef>
        <a:spcAft>
          <a:spcPct val="0"/>
        </a:spcAft>
        <a:defRPr sz="3600" b="1">
          <a:solidFill>
            <a:srgbClr val="002AAE"/>
          </a:solidFill>
          <a:latin typeface="Arial" panose="020B0604020202020204" pitchFamily="34" charset="0"/>
          <a:ea typeface="黑体" panose="02010609060101010101" pitchFamily="2" charset="-122"/>
        </a:defRPr>
      </a:lvl3pPr>
      <a:lvl4pPr algn="ctr" rtl="0" eaLnBrk="0" fontAlgn="base" hangingPunct="0">
        <a:spcBef>
          <a:spcPct val="0"/>
        </a:spcBef>
        <a:spcAft>
          <a:spcPct val="0"/>
        </a:spcAft>
        <a:defRPr sz="3600" b="1">
          <a:solidFill>
            <a:srgbClr val="002AAE"/>
          </a:solidFill>
          <a:latin typeface="Arial" panose="020B0604020202020204" pitchFamily="34" charset="0"/>
          <a:ea typeface="黑体" panose="02010609060101010101" pitchFamily="2" charset="-122"/>
        </a:defRPr>
      </a:lvl4pPr>
      <a:lvl5pPr algn="ctr" rtl="0" eaLnBrk="0" fontAlgn="base" hangingPunct="0">
        <a:spcBef>
          <a:spcPct val="0"/>
        </a:spcBef>
        <a:spcAft>
          <a:spcPct val="0"/>
        </a:spcAft>
        <a:defRPr sz="3600" b="1">
          <a:solidFill>
            <a:srgbClr val="002AAE"/>
          </a:solidFill>
          <a:latin typeface="Arial" panose="020B0604020202020204" pitchFamily="34" charset="0"/>
          <a:ea typeface="黑体" panose="02010609060101010101" pitchFamily="2" charset="-122"/>
        </a:defRPr>
      </a:lvl5pPr>
      <a:lvl6pPr marL="457200" algn="ctr" rtl="0" eaLnBrk="1" fontAlgn="base" hangingPunct="1">
        <a:spcBef>
          <a:spcPct val="0"/>
        </a:spcBef>
        <a:spcAft>
          <a:spcPct val="0"/>
        </a:spcAft>
        <a:defRPr sz="3600" b="1">
          <a:solidFill>
            <a:schemeClr val="tx2"/>
          </a:solidFill>
          <a:latin typeface="Arial" panose="020B0604020202020204" pitchFamily="34" charset="0"/>
          <a:ea typeface="黑体" panose="02010609060101010101" pitchFamily="2" charset="-122"/>
        </a:defRPr>
      </a:lvl6pPr>
      <a:lvl7pPr marL="914400" algn="ctr" rtl="0" eaLnBrk="1" fontAlgn="base" hangingPunct="1">
        <a:spcBef>
          <a:spcPct val="0"/>
        </a:spcBef>
        <a:spcAft>
          <a:spcPct val="0"/>
        </a:spcAft>
        <a:defRPr sz="3600" b="1">
          <a:solidFill>
            <a:schemeClr val="tx2"/>
          </a:solidFill>
          <a:latin typeface="Arial" panose="020B0604020202020204" pitchFamily="34" charset="0"/>
          <a:ea typeface="黑体" panose="02010609060101010101" pitchFamily="2" charset="-122"/>
        </a:defRPr>
      </a:lvl7pPr>
      <a:lvl8pPr marL="1371600" algn="ctr" rtl="0" eaLnBrk="1" fontAlgn="base" hangingPunct="1">
        <a:spcBef>
          <a:spcPct val="0"/>
        </a:spcBef>
        <a:spcAft>
          <a:spcPct val="0"/>
        </a:spcAft>
        <a:defRPr sz="3600" b="1">
          <a:solidFill>
            <a:schemeClr val="tx2"/>
          </a:solidFill>
          <a:latin typeface="Arial" panose="020B0604020202020204" pitchFamily="34" charset="0"/>
          <a:ea typeface="黑体" panose="02010609060101010101" pitchFamily="2" charset="-122"/>
        </a:defRPr>
      </a:lvl8pPr>
      <a:lvl9pPr marL="1828800" algn="ctr" rtl="0" eaLnBrk="1" fontAlgn="base" hangingPunct="1">
        <a:spcBef>
          <a:spcPct val="0"/>
        </a:spcBef>
        <a:spcAft>
          <a:spcPct val="0"/>
        </a:spcAft>
        <a:defRPr sz="3600" b="1">
          <a:solidFill>
            <a:schemeClr val="tx2"/>
          </a:solidFill>
          <a:latin typeface="Arial" panose="020B0604020202020204" pitchFamily="34" charset="0"/>
          <a:ea typeface="黑体" panose="02010609060101010101" pitchFamily="2" charset="-122"/>
        </a:defRPr>
      </a:lvl9pPr>
    </p:titleStyle>
    <p:bodyStyle>
      <a:lvl1pPr marL="342900" indent="-342900" algn="l" rtl="0" eaLnBrk="0" fontAlgn="base" hangingPunct="0">
        <a:lnSpc>
          <a:spcPct val="130000"/>
        </a:lnSpc>
        <a:spcBef>
          <a:spcPct val="50000"/>
        </a:spcBef>
        <a:spcAft>
          <a:spcPct val="0"/>
        </a:spcAft>
        <a:buChar char="•"/>
        <a:defRPr sz="2800" b="1">
          <a:solidFill>
            <a:schemeClr val="tx2"/>
          </a:solidFill>
          <a:latin typeface="+mn-lt"/>
          <a:ea typeface="+mn-ea"/>
          <a:cs typeface="+mn-cs"/>
        </a:defRPr>
      </a:lvl1pPr>
      <a:lvl2pPr marL="742950" indent="-285750" algn="l" rtl="0" eaLnBrk="0" fontAlgn="base" hangingPunct="0">
        <a:lnSpc>
          <a:spcPct val="130000"/>
        </a:lnSpc>
        <a:spcBef>
          <a:spcPct val="50000"/>
        </a:spcBef>
        <a:spcAft>
          <a:spcPct val="0"/>
        </a:spcAft>
        <a:buSzPct val="300000"/>
        <a:buBlip>
          <a:blip r:embed="rId13"/>
        </a:buBlip>
        <a:defRPr sz="2800" b="1">
          <a:solidFill>
            <a:schemeClr val="tx2"/>
          </a:solidFill>
          <a:latin typeface="+mn-lt"/>
          <a:ea typeface="宋体" panose="02010600030101010101" pitchFamily="2" charset="-122"/>
        </a:defRPr>
      </a:lvl2pPr>
      <a:lvl3pPr marL="1143000" indent="-228600" algn="l" rtl="0" eaLnBrk="0" fontAlgn="base" hangingPunct="0">
        <a:lnSpc>
          <a:spcPct val="130000"/>
        </a:lnSpc>
        <a:spcBef>
          <a:spcPct val="50000"/>
        </a:spcBef>
        <a:spcAft>
          <a:spcPct val="0"/>
        </a:spcAft>
        <a:buChar char="•"/>
        <a:defRPr sz="2400">
          <a:solidFill>
            <a:schemeClr val="tx2"/>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2"/>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2"/>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074" name="Rectangle 5"/>
          <p:cNvSpPr>
            <a:spLocks noGrp="1" noChangeArrowheads="1"/>
          </p:cNvSpPr>
          <p:nvPr>
            <p:ph type="ctrTitle"/>
          </p:nvPr>
        </p:nvSpPr>
        <p:spPr>
          <a:xfrm>
            <a:off x="685800" y="3124200"/>
            <a:ext cx="7772400" cy="1470025"/>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mj-lt"/>
                <a:ea typeface="+mj-ea"/>
                <a:cs typeface="+mj-cs"/>
              </a:rPr>
              <a:t>党的建设优良传统与全面从严治党</a:t>
            </a:r>
            <a:endParaRPr kumimoji="0" lang="zh-CN" altLang="zh-CN" sz="28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mj-lt"/>
              <a:ea typeface="+mj-ea"/>
              <a:cs typeface="+mj-cs"/>
            </a:endParaRPr>
          </a:p>
        </p:txBody>
      </p:sp>
      <p:sp>
        <p:nvSpPr>
          <p:cNvPr id="5126" name="Rectangle 6"/>
          <p:cNvSpPr>
            <a:spLocks noGrp="1" noChangeArrowheads="1"/>
          </p:cNvSpPr>
          <p:nvPr>
            <p:ph type="subTitle" idx="1"/>
          </p:nvPr>
        </p:nvSpPr>
        <p:spPr>
          <a:xfrm>
            <a:off x="928688" y="4357688"/>
            <a:ext cx="7786688" cy="2357438"/>
          </a:xfrm>
        </p:spPr>
        <p:txBody>
          <a:bodyPr vert="horz" wrap="square" lIns="91440" tIns="45720" rIns="91440" bIns="45720" numCol="1" anchor="t" anchorCtr="0" compatLnSpc="1"/>
          <a:lstStyle/>
          <a:p>
            <a:pPr marL="0" marR="0" lvl="0" indent="0" algn="ctr" defTabSz="914400" rtl="0" eaLnBrk="1" fontAlgn="base" latinLnBrk="0" hangingPunct="1">
              <a:lnSpc>
                <a:spcPct val="130000"/>
              </a:lnSpc>
              <a:spcBef>
                <a:spcPct val="50000"/>
              </a:spcBef>
              <a:spcAft>
                <a:spcPct val="0"/>
              </a:spcAft>
              <a:buClrTx/>
              <a:buSzTx/>
              <a:buFontTx/>
              <a:buNone/>
              <a:defRPr/>
            </a:pPr>
            <a:r>
              <a:rPr kumimoji="0" lang="zh-CN" altLang="en-US" sz="2400" b="1" i="0" u="none" strike="noStrike" kern="0" cap="none" spc="0" normalizeH="0" baseline="0" noProof="0" dirty="0" smtClean="0">
                <a:ln>
                  <a:noFill/>
                </a:ln>
                <a:solidFill>
                  <a:schemeClr val="accent2"/>
                </a:solidFill>
                <a:effectLst>
                  <a:outerShdw blurRad="38100" dist="38100" dir="2700000" algn="tl">
                    <a:srgbClr val="C0C0C0"/>
                  </a:outerShdw>
                </a:effectLst>
                <a:uLnTx/>
                <a:uFillTx/>
                <a:latin typeface="+mn-lt"/>
                <a:ea typeface="+mn-ea"/>
                <a:cs typeface="+mn-cs"/>
              </a:rPr>
              <a:t>中央党校（国家行政学院）政法部教授、博导</a:t>
            </a:r>
            <a:endParaRPr kumimoji="0" lang="en-US" altLang="zh-CN" sz="2400" b="1" i="0" u="none" strike="noStrike" kern="0" cap="none" spc="0" normalizeH="0" baseline="0" noProof="0" dirty="0" smtClean="0">
              <a:ln>
                <a:noFill/>
              </a:ln>
              <a:solidFill>
                <a:schemeClr val="accent2"/>
              </a:solidFill>
              <a:effectLst>
                <a:outerShdw blurRad="38100" dist="38100" dir="2700000" algn="tl">
                  <a:srgbClr val="C0C0C0"/>
                </a:outerShdw>
              </a:effectLst>
              <a:uLnTx/>
              <a:uFillTx/>
              <a:latin typeface="+mn-lt"/>
              <a:ea typeface="+mn-ea"/>
              <a:cs typeface="+mn-cs"/>
            </a:endParaRPr>
          </a:p>
          <a:p>
            <a:pPr marL="0" marR="0" lvl="0" indent="0" algn="ctr" defTabSz="914400" rtl="0" eaLnBrk="1" fontAlgn="base" latinLnBrk="0" hangingPunct="1">
              <a:lnSpc>
                <a:spcPct val="130000"/>
              </a:lnSpc>
              <a:spcBef>
                <a:spcPct val="50000"/>
              </a:spcBef>
              <a:spcAft>
                <a:spcPct val="0"/>
              </a:spcAft>
              <a:buClrTx/>
              <a:buSzTx/>
              <a:buFontTx/>
              <a:buNone/>
              <a:defRPr/>
            </a:pPr>
            <a:r>
              <a:rPr kumimoji="0" lang="zh-CN" altLang="en-US" sz="2400" b="1" i="0" u="none" strike="noStrike" kern="0" cap="none" spc="0" normalizeH="0" baseline="0" noProof="0" dirty="0" smtClean="0">
                <a:ln>
                  <a:noFill/>
                </a:ln>
                <a:solidFill>
                  <a:schemeClr val="accent2"/>
                </a:solidFill>
                <a:effectLst>
                  <a:outerShdw blurRad="38100" dist="38100" dir="2700000" algn="tl">
                    <a:srgbClr val="C0C0C0"/>
                  </a:outerShdw>
                </a:effectLst>
                <a:uLnTx/>
                <a:uFillTx/>
                <a:latin typeface="+mn-lt"/>
                <a:ea typeface="+mn-ea"/>
                <a:cs typeface="+mn-cs"/>
              </a:rPr>
              <a:t>杨小军</a:t>
            </a:r>
            <a:endParaRPr kumimoji="0" lang="zh-CN" altLang="zh-CN" sz="2400" b="1" i="0" u="none" strike="noStrike" kern="0" cap="none" spc="0" normalizeH="0" baseline="0" noProof="0" dirty="0" smtClean="0">
              <a:ln>
                <a:noFill/>
              </a:ln>
              <a:solidFill>
                <a:schemeClr val="accent2"/>
              </a:solidFill>
              <a:effectLst>
                <a:outerShdw blurRad="38100" dist="38100" dir="2700000" algn="tl">
                  <a:srgbClr val="C0C0C0"/>
                </a:outerShdw>
              </a:effectLst>
              <a:uLnTx/>
              <a:uFillTx/>
              <a:latin typeface="+mn-lt"/>
              <a:ea typeface="+mn-ea"/>
              <a:cs typeface="+mn-cs"/>
            </a:endParaRP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p:cNvSpPr>
          <p:nvPr>
            <p:ph type="title"/>
          </p:nvPr>
        </p:nvSpPr>
        <p:spPr>
          <a:ln/>
        </p:spPr>
        <p:txBody>
          <a:bodyPr vert="horz" wrap="square" lIns="91440" tIns="45720" rIns="91440" bIns="45720" anchor="ctr"/>
          <a:p>
            <a:pPr eaLnBrk="1" hangingPunct="1"/>
            <a:r>
              <a:rPr lang="zh-CN" altLang="en-US" dirty="0"/>
              <a:t>前言、全面从严治党的提出</a:t>
            </a:r>
            <a:endParaRPr lang="zh-CN" altLang="zh-CN" dirty="0"/>
          </a:p>
        </p:txBody>
      </p:sp>
      <p:sp>
        <p:nvSpPr>
          <p:cNvPr id="4099" name="Rectangle 3"/>
          <p:cNvSpPr>
            <a:spLocks noGrp="1" noChangeArrowheads="1"/>
          </p:cNvSpPr>
          <p:nvPr>
            <p:ph idx="1"/>
          </p:nvPr>
        </p:nvSpPr>
        <p:spPr>
          <a:xfrm>
            <a:off x="142875" y="1714500"/>
            <a:ext cx="8821738" cy="4792663"/>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en-US" altLang="zh-CN" sz="1600" b="1" i="0" u="none" strike="noStrike" kern="0" cap="none" spc="0" normalizeH="0" baseline="0" noProof="0" dirty="0" smtClean="0">
                <a:ln>
                  <a:noFill/>
                </a:ln>
                <a:solidFill>
                  <a:schemeClr val="tx2"/>
                </a:solidFill>
                <a:effectLst/>
                <a:uLnTx/>
                <a:uFillTx/>
                <a:latin typeface="+mn-lt"/>
                <a:ea typeface="+mn-ea"/>
                <a:cs typeface="+mn-cs"/>
              </a:rPr>
              <a:t>1</a:t>
            </a: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、提出</a:t>
            </a:r>
            <a:endParaRPr kumimoji="0" lang="en-US" altLang="zh-CN" sz="1600" b="1"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en-US" altLang="zh-CN" sz="1600" b="1" i="0" u="none" strike="noStrike" kern="0" cap="none" spc="0" normalizeH="0" baseline="0" noProof="0" dirty="0" smtClean="0">
                <a:ln>
                  <a:noFill/>
                </a:ln>
                <a:solidFill>
                  <a:schemeClr val="tx2"/>
                </a:solidFill>
                <a:effectLst/>
                <a:uLnTx/>
                <a:uFillTx/>
                <a:latin typeface="+mn-lt"/>
                <a:ea typeface="+mn-ea"/>
                <a:cs typeface="+mn-cs"/>
              </a:rPr>
              <a:t>      2014</a:t>
            </a: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年</a:t>
            </a:r>
            <a:r>
              <a:rPr kumimoji="0" lang="en-US" altLang="zh-CN" sz="1600" b="1" i="0" u="none" strike="noStrike" kern="0" cap="none" spc="0" normalizeH="0" baseline="0" noProof="0" dirty="0" smtClean="0">
                <a:ln>
                  <a:noFill/>
                </a:ln>
                <a:solidFill>
                  <a:schemeClr val="tx2"/>
                </a:solidFill>
                <a:effectLst/>
                <a:uLnTx/>
                <a:uFillTx/>
                <a:latin typeface="+mn-lt"/>
                <a:ea typeface="+mn-ea"/>
                <a:cs typeface="+mn-cs"/>
              </a:rPr>
              <a:t>12</a:t>
            </a: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月：协调推进全面建成小康社会、全面深化改革、全面推进依法治国、全面从严治党，推动改革开放和社会主义现代化迈上新台阶</a:t>
            </a:r>
            <a:endParaRPr kumimoji="0" lang="en-US" altLang="zh-CN" sz="1600" b="1"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     几年来，党的十八届三中、四中、五中全会相继就全面深化改革、全面依法治国、全面建成小康社会进行了专题研究，这次六中全会再以制定修订两个文件稿为重点专题研究全面从严治党</a:t>
            </a:r>
            <a:r>
              <a:rPr kumimoji="0" lang="zh-CN" altLang="en-US" sz="1600" b="1" i="0" u="none" strike="noStrike" kern="0" cap="none" spc="0" normalizeH="0" baseline="0" noProof="0" dirty="0" smtClean="0">
                <a:ln>
                  <a:noFill/>
                </a:ln>
                <a:solidFill>
                  <a:schemeClr val="tx2"/>
                </a:solidFill>
                <a:effectLst/>
                <a:uLnTx/>
                <a:uFillTx/>
                <a:latin typeface="+mn-lt"/>
                <a:ea typeface="黑体" panose="02010609060101010101" pitchFamily="2" charset="-122"/>
                <a:cs typeface="+mn-cs"/>
              </a:rPr>
              <a:t>，</a:t>
            </a:r>
            <a:r>
              <a:rPr kumimoji="0" lang="zh-CN" altLang="en-US" sz="1600" b="1" i="0" u="none" strike="noStrike" kern="0" cap="none" spc="0" normalizeH="0" baseline="0" noProof="0" dirty="0" smtClean="0">
                <a:ln>
                  <a:noFill/>
                </a:ln>
                <a:solidFill>
                  <a:schemeClr val="tx2"/>
                </a:solidFill>
                <a:effectLst/>
                <a:uLnTx/>
                <a:uFillTx/>
                <a:latin typeface="+mn-ea"/>
                <a:ea typeface="+mn-ea"/>
                <a:cs typeface="+mn-cs"/>
              </a:rPr>
              <a:t>“四个全面”战略布局就都分别通过一次中央全会进行了研究和部署</a:t>
            </a:r>
            <a:endParaRPr kumimoji="0" lang="en-US" altLang="zh-CN" sz="1600" b="1" i="0" u="none" strike="noStrike" kern="0" cap="none" spc="0" normalizeH="0" baseline="0" noProof="0" dirty="0" smtClean="0">
              <a:ln>
                <a:noFill/>
              </a:ln>
              <a:solidFill>
                <a:schemeClr val="tx2"/>
              </a:solidFill>
              <a:effectLst/>
              <a:uLnTx/>
              <a:uFillTx/>
              <a:latin typeface="+mn-ea"/>
              <a:ea typeface="+mn-ea"/>
              <a:cs typeface="+mn-cs"/>
            </a:endParaRPr>
          </a:p>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en-US" altLang="zh-CN" sz="1600" b="1" i="0" u="none" strike="noStrike" kern="0" cap="none" spc="0" normalizeH="0" baseline="0" noProof="0" dirty="0" smtClean="0">
                <a:ln>
                  <a:noFill/>
                </a:ln>
                <a:solidFill>
                  <a:schemeClr val="tx2"/>
                </a:solidFill>
                <a:effectLst/>
                <a:uLnTx/>
                <a:uFillTx/>
                <a:latin typeface="+mn-ea"/>
                <a:ea typeface="+mn-ea"/>
                <a:cs typeface="+mn-cs"/>
              </a:rPr>
              <a:t>2</a:t>
            </a:r>
            <a:r>
              <a:rPr kumimoji="0" lang="zh-CN" altLang="en-US" sz="1600" b="1" i="0" u="none" strike="noStrike" kern="0" cap="none" spc="0" normalizeH="0" baseline="0" noProof="0" dirty="0" smtClean="0">
                <a:ln>
                  <a:noFill/>
                </a:ln>
                <a:solidFill>
                  <a:schemeClr val="tx2"/>
                </a:solidFill>
                <a:effectLst/>
                <a:uLnTx/>
                <a:uFillTx/>
                <a:latin typeface="+mn-ea"/>
                <a:ea typeface="+mn-ea"/>
                <a:cs typeface="+mn-cs"/>
              </a:rPr>
              <a:t>、</a:t>
            </a: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为什么</a:t>
            </a:r>
            <a:endParaRPr kumimoji="0" lang="en-US" altLang="zh-CN" sz="1600" b="1"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en-US" altLang="zh-CN" sz="1600" b="1" i="0" u="none" strike="noStrike" kern="0" cap="none" spc="0" normalizeH="0" baseline="0" noProof="0" dirty="0" smtClean="0">
                <a:ln>
                  <a:noFill/>
                </a:ln>
                <a:solidFill>
                  <a:schemeClr val="tx2"/>
                </a:solidFill>
                <a:effectLst/>
                <a:uLnTx/>
                <a:uFillTx/>
                <a:latin typeface="+mn-lt"/>
                <a:ea typeface="+mn-ea"/>
                <a:cs typeface="+mn-cs"/>
              </a:rPr>
              <a:t>     1</a:t>
            </a: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）跳出</a:t>
            </a:r>
            <a:r>
              <a:rPr kumimoji="0" lang="zh-CN" altLang="en-US" sz="1600" b="1" i="0" u="none" strike="noStrike" kern="0" cap="none" spc="0" normalizeH="0" baseline="0" noProof="0" dirty="0" smtClean="0">
                <a:ln>
                  <a:noFill/>
                </a:ln>
                <a:solidFill>
                  <a:schemeClr val="tx2"/>
                </a:solidFill>
                <a:effectLst/>
                <a:uLnTx/>
                <a:uFillTx/>
                <a:latin typeface="+mn-lt"/>
                <a:ea typeface="黑体" panose="02010609060101010101" pitchFamily="2" charset="-122"/>
                <a:cs typeface="+mn-cs"/>
              </a:rPr>
              <a:t>“历史周期率”</a:t>
            </a:r>
            <a:endParaRPr kumimoji="0" lang="en-US" altLang="zh-CN" sz="1600" b="1" i="0" u="none" strike="noStrike" kern="0" cap="none" spc="0" normalizeH="0" baseline="0" noProof="0" dirty="0" smtClean="0">
              <a:ln>
                <a:noFill/>
              </a:ln>
              <a:solidFill>
                <a:schemeClr val="tx2"/>
              </a:solidFill>
              <a:effectLst/>
              <a:uLnTx/>
              <a:uFillTx/>
              <a:latin typeface="+mn-lt"/>
              <a:ea typeface="黑体" panose="02010609060101010101" pitchFamily="2" charset="-122"/>
              <a:cs typeface="+mn-cs"/>
            </a:endParaRPr>
          </a:p>
          <a:p>
            <a:pPr marL="342900" marR="0" lvl="0" indent="-342900" algn="l" defTabSz="914400" rtl="0" eaLnBrk="0" fontAlgn="base" latinLnBrk="0" hangingPunct="0">
              <a:lnSpc>
                <a:spcPct val="110000"/>
              </a:lnSpc>
              <a:spcBef>
                <a:spcPct val="50000"/>
              </a:spcBef>
              <a:spcAft>
                <a:spcPct val="0"/>
              </a:spcAft>
              <a:buClrTx/>
              <a:buSzTx/>
              <a:buFontTx/>
              <a:buChar char="•"/>
              <a:defRPr/>
            </a:pPr>
            <a:r>
              <a:rPr kumimoji="0" lang="zh-CN" altLang="en-US" sz="1600" b="1" i="0" u="none" strike="noStrike" kern="0" cap="none" spc="0" normalizeH="0" baseline="0" noProof="0" dirty="0" smtClean="0">
                <a:ln>
                  <a:noFill/>
                </a:ln>
                <a:solidFill>
                  <a:schemeClr val="tx2"/>
                </a:solidFill>
                <a:effectLst/>
                <a:uLnTx/>
                <a:uFillTx/>
                <a:latin typeface="+mn-lt"/>
                <a:ea typeface="+mn-ea"/>
                <a:cs typeface="+mn-cs"/>
              </a:rPr>
              <a:t>     今天，我们正在进行具有许多新的历史特点的伟大斗争。全党要牢记毛泽东同志提出的“我们决不当李自成”的深刻警示，牢记“两个务必”，牢记“生于忧患，死于安乐”的古训，着力解决好“其兴也勃焉，其亡也忽焉”的历史性课题，增强党要管党、从严治党的自觉。</a:t>
            </a:r>
            <a:endParaRPr kumimoji="0" lang="en-US" altLang="zh-CN" sz="1600" b="1" i="0" u="none" strike="noStrike" kern="0" cap="none" spc="0" normalizeH="0" baseline="0" noProof="0" dirty="0" smtClean="0">
              <a:ln>
                <a:noFill/>
              </a:ln>
              <a:solidFill>
                <a:schemeClr val="tx2"/>
              </a:solidFill>
              <a:effectLst/>
              <a:uLnTx/>
              <a:uFillTx/>
              <a:latin typeface="+mn-lt"/>
              <a:ea typeface="黑体" panose="02010609060101010101" pitchFamily="2" charset="-122"/>
              <a:cs typeface="+mn-cs"/>
            </a:endParaRP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title"/>
          </p:nvPr>
        </p:nvSpPr>
        <p:spPr>
          <a:ln/>
        </p:spPr>
        <p:txBody>
          <a:bodyPr vert="horz" wrap="square" lIns="91440" tIns="45720" rIns="91440" bIns="45720" anchor="ctr"/>
          <a:p>
            <a:pPr eaLnBrk="1" hangingPunct="1"/>
            <a:r>
              <a:rPr lang="zh-CN" altLang="en-US" dirty="0"/>
              <a:t>前言、全面从严治党的提出</a:t>
            </a:r>
            <a:endParaRPr lang="zh-CN" altLang="zh-CN" dirty="0"/>
          </a:p>
        </p:txBody>
      </p:sp>
      <p:sp>
        <p:nvSpPr>
          <p:cNvPr id="5123" name="Rectangle 3"/>
          <p:cNvSpPr>
            <a:spLocks noGrp="1"/>
          </p:cNvSpPr>
          <p:nvPr>
            <p:ph idx="1"/>
          </p:nvPr>
        </p:nvSpPr>
        <p:spPr>
          <a:xfrm>
            <a:off x="142875" y="1857375"/>
            <a:ext cx="8821738" cy="4649788"/>
          </a:xfrm>
          <a:ln/>
        </p:spPr>
        <p:txBody>
          <a:bodyPr vert="horz" wrap="square" lIns="91440" tIns="45720" rIns="91440" bIns="45720" anchor="t"/>
          <a:p>
            <a:r>
              <a:rPr lang="en-US" altLang="zh-CN" sz="2400" dirty="0"/>
              <a:t>    2</a:t>
            </a:r>
            <a:r>
              <a:rPr lang="zh-CN" altLang="en-US" sz="2400" dirty="0"/>
              <a:t>）树立权威</a:t>
            </a:r>
            <a:r>
              <a:rPr lang="en-US" altLang="zh-CN" sz="2400" dirty="0"/>
              <a:t>——</a:t>
            </a:r>
            <a:r>
              <a:rPr lang="zh-CN" altLang="en-US" sz="2400" dirty="0"/>
              <a:t>提高执政能力</a:t>
            </a:r>
            <a:endParaRPr lang="en-US" altLang="zh-CN" sz="2400" dirty="0"/>
          </a:p>
          <a:p>
            <a:r>
              <a:rPr lang="zh-CN" altLang="en-US" sz="2400" dirty="0"/>
              <a:t>   坚持党的领导，最根本的是坚持党中央权威和集中统一领导</a:t>
            </a:r>
            <a:endParaRPr lang="zh-CN" altLang="en-US" sz="2400" dirty="0"/>
          </a:p>
          <a:p>
            <a:r>
              <a:rPr lang="zh-CN" altLang="en-US" sz="2400" dirty="0"/>
              <a:t>　新的历史条件下，我们要更好进行具有许多新的历史特点的伟大斗争、推进中国特色社会主义伟大事业，就必须以更大力度推进党的建设新的伟大工程，坚定不移推进全面从严治党，切实把党建设好、管理好，保持党的先进性和纯洁性，增强党的</a:t>
            </a:r>
            <a:r>
              <a:rPr lang="zh-CN" altLang="en-US" sz="2400" dirty="0">
                <a:latin typeface="华文琥珀" panose="02010800040101010101" pitchFamily="2" charset="-122"/>
                <a:ea typeface="华文琥珀" panose="02010800040101010101" pitchFamily="2" charset="-122"/>
              </a:rPr>
              <a:t>创造力凝聚力战斗力</a:t>
            </a:r>
            <a:r>
              <a:rPr lang="zh-CN" altLang="en-US" sz="2400" dirty="0"/>
              <a:t>，</a:t>
            </a:r>
            <a:r>
              <a:rPr lang="zh-CN" altLang="en-US" sz="2400" dirty="0">
                <a:latin typeface="华文琥珀" panose="02010800040101010101" pitchFamily="2" charset="-122"/>
                <a:ea typeface="华文琥珀" panose="02010800040101010101" pitchFamily="2" charset="-122"/>
              </a:rPr>
              <a:t>提高党的领导水平和执政水平</a:t>
            </a:r>
            <a:r>
              <a:rPr lang="zh-CN" altLang="en-US" sz="2400" dirty="0"/>
              <a:t>，确保党始终成为中国特色社会主义事业的坚强领导核心。</a:t>
            </a:r>
            <a:endParaRPr lang="zh-CN" altLang="en-US" sz="2400" dirty="0"/>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1"/>
          <p:cNvSpPr>
            <a:spLocks noGrp="1"/>
          </p:cNvSpPr>
          <p:nvPr>
            <p:ph type="title"/>
          </p:nvPr>
        </p:nvSpPr>
        <p:spPr>
          <a:ln/>
        </p:spPr>
        <p:txBody>
          <a:bodyPr vert="horz" wrap="square" lIns="91440" tIns="45720" rIns="91440" bIns="45720" anchor="ctr"/>
          <a:p>
            <a:r>
              <a:rPr lang="zh-CN" altLang="en-US" dirty="0"/>
              <a:t>一、党的建设优良传统</a:t>
            </a:r>
            <a:endParaRPr lang="zh-CN" altLang="en-US" dirty="0"/>
          </a:p>
        </p:txBody>
      </p:sp>
      <p:sp>
        <p:nvSpPr>
          <p:cNvPr id="6147" name="内容占位符 2"/>
          <p:cNvSpPr>
            <a:spLocks noGrp="1"/>
          </p:cNvSpPr>
          <p:nvPr>
            <p:ph idx="1"/>
          </p:nvPr>
        </p:nvSpPr>
        <p:spPr>
          <a:xfrm>
            <a:off x="142875" y="1981200"/>
            <a:ext cx="8858250" cy="4525963"/>
          </a:xfrm>
          <a:ln/>
        </p:spPr>
        <p:txBody>
          <a:bodyPr vert="horz" wrap="square" lIns="91440" tIns="45720" rIns="91440" bIns="45720" anchor="t"/>
          <a:p>
            <a:r>
              <a:rPr lang="en-US" altLang="zh-CN" sz="2000" dirty="0"/>
              <a:t>1</a:t>
            </a:r>
            <a:r>
              <a:rPr lang="zh-CN" altLang="en-US" sz="2000" dirty="0"/>
              <a:t>、实事求是</a:t>
            </a:r>
            <a:endParaRPr lang="en-US" altLang="zh-CN" sz="2000" dirty="0"/>
          </a:p>
          <a:p>
            <a:r>
              <a:rPr lang="zh-CN" altLang="en-US" sz="2000" dirty="0"/>
              <a:t>    这是贯穿我们党的全部实践、全部理论的一条基本线索。一部中国革命、建设、改革的历史，就是中国共产党、中国人民、中华民族实事求是地认识中国、改造中国、建设中国、发展中国的历史</a:t>
            </a:r>
            <a:endParaRPr lang="zh-CN" altLang="en-US" sz="2000" dirty="0"/>
          </a:p>
          <a:p>
            <a:r>
              <a:rPr lang="en-US" altLang="zh-CN" sz="2000" dirty="0"/>
              <a:t>2</a:t>
            </a:r>
            <a:r>
              <a:rPr lang="zh-CN" altLang="en-US" sz="2000" dirty="0"/>
              <a:t>、群众路线</a:t>
            </a:r>
            <a:endParaRPr lang="en-US" altLang="zh-CN" sz="2000" dirty="0"/>
          </a:p>
          <a:p>
            <a:r>
              <a:rPr lang="zh-CN" altLang="en-US" sz="2000" dirty="0"/>
              <a:t>     党群关系好比鱼水关系，共产党是鱼、老百姓是水，水里可以没有鱼，但鱼离不开水。他还强调，共产党员应该紧紧地和民众在一起，保护人民，犹如保卫自己的眼睛一样，依靠人民，犹如依靠自己的父母兄弟姊妹一样。</a:t>
            </a:r>
            <a:endParaRPr lang="en-US" altLang="zh-CN" sz="2000" dirty="0"/>
          </a:p>
          <a:p>
            <a:endParaRPr lang="en-US" altLang="zh-CN" sz="1600" dirty="0"/>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1"/>
          <p:cNvSpPr>
            <a:spLocks noGrp="1"/>
          </p:cNvSpPr>
          <p:nvPr>
            <p:ph type="title"/>
          </p:nvPr>
        </p:nvSpPr>
        <p:spPr>
          <a:ln/>
        </p:spPr>
        <p:txBody>
          <a:bodyPr vert="horz" wrap="square" lIns="91440" tIns="45720" rIns="91440" bIns="45720" anchor="ctr"/>
          <a:p>
            <a:r>
              <a:rPr lang="zh-CN" altLang="en-US" dirty="0"/>
              <a:t>一、党的建设优良传统</a:t>
            </a:r>
            <a:endParaRPr lang="zh-CN" altLang="en-US" dirty="0"/>
          </a:p>
        </p:txBody>
      </p:sp>
      <p:sp>
        <p:nvSpPr>
          <p:cNvPr id="7171" name="内容占位符 2"/>
          <p:cNvSpPr>
            <a:spLocks noGrp="1"/>
          </p:cNvSpPr>
          <p:nvPr>
            <p:ph idx="1"/>
          </p:nvPr>
        </p:nvSpPr>
        <p:spPr>
          <a:xfrm>
            <a:off x="142875" y="1785938"/>
            <a:ext cx="9001125" cy="4740275"/>
          </a:xfrm>
          <a:ln/>
        </p:spPr>
        <p:txBody>
          <a:bodyPr vert="horz" wrap="square" lIns="91440" tIns="45720" rIns="91440" bIns="45720" anchor="t"/>
          <a:p>
            <a:r>
              <a:rPr lang="en-US" altLang="zh-CN" sz="1600" dirty="0"/>
              <a:t>3</a:t>
            </a:r>
            <a:r>
              <a:rPr lang="zh-CN" altLang="en-US" sz="1600" dirty="0"/>
              <a:t>、批评与自我批评</a:t>
            </a:r>
            <a:endParaRPr lang="en-US" altLang="zh-CN" sz="1600" dirty="0"/>
          </a:p>
          <a:p>
            <a:r>
              <a:rPr lang="zh-CN" altLang="en-US" sz="1600" dirty="0"/>
              <a:t>     共产党人开展自我批评，根本动力来自党性，来自对党和人民事业高度负责的精神</a:t>
            </a:r>
            <a:endParaRPr lang="en-US" altLang="zh-CN" sz="1600" dirty="0"/>
          </a:p>
          <a:p>
            <a:r>
              <a:rPr lang="zh-CN" altLang="en-US" sz="1600" dirty="0"/>
              <a:t>     毛泽东：党内如果没有矛盾与解决矛盾的思想斗争，党的生命也就停止了。共产党内的矛盾，用批评和自我批评的方法去解决</a:t>
            </a:r>
            <a:endParaRPr lang="zh-CN" altLang="en-US" sz="1600" dirty="0"/>
          </a:p>
          <a:p>
            <a:r>
              <a:rPr lang="en-US" altLang="zh-CN" sz="1600" dirty="0"/>
              <a:t>4</a:t>
            </a:r>
            <a:r>
              <a:rPr lang="zh-CN" altLang="en-US" sz="1600" dirty="0"/>
              <a:t>、严明党的纪律</a:t>
            </a:r>
            <a:endParaRPr lang="en-US" altLang="zh-CN" sz="1600" dirty="0"/>
          </a:p>
          <a:p>
            <a:r>
              <a:rPr lang="zh-CN" altLang="en-US" sz="1600" dirty="0"/>
              <a:t>     毛泽东同志在回顾党经历的</a:t>
            </a:r>
            <a:r>
              <a:rPr lang="en-US" altLang="zh-CN" sz="1600" dirty="0"/>
              <a:t>28</a:t>
            </a:r>
            <a:r>
              <a:rPr lang="zh-CN" altLang="en-US" sz="1600" dirty="0"/>
              <a:t>年艰苦卓绝的革命斗争时曾指出的，我们党有三件“战胜敌人的主要武器”，第一件就是“一个有纪律的，有马克思列宁主义的理论武装的，采取自我批评方法的，联系人民群众的党”。毛泽东同志将“有纪律”放在最前面，体现的正是他对革命年代党的建设经验和新民主主义革命胜利经验所作出的深刻总结    </a:t>
            </a:r>
            <a:endParaRPr lang="en-US" altLang="zh-CN" sz="1600" dirty="0"/>
          </a:p>
          <a:p>
            <a:r>
              <a:rPr lang="zh-CN" altLang="en-US" sz="1600" dirty="0"/>
              <a:t>      党的十九大提出“以党的政治建设为统领”“全面推进党的政治建设、思想建设、组织建设、作风建设、纪律建设，把制度建设贯穿其中，深入推进反腐败斗争”的要求，这就在坚持党的十八大提出的“五大建设”要求的基础上，将“纪律建设”纳入新时代党的建设总体布局。</a:t>
            </a:r>
            <a:endParaRPr lang="zh-CN" altLang="en-US" sz="1600" dirty="0"/>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p:cNvSpPr>
          <p:nvPr>
            <p:ph type="title"/>
          </p:nvPr>
        </p:nvSpPr>
        <p:spPr>
          <a:ln/>
        </p:spPr>
        <p:txBody>
          <a:bodyPr vert="horz" wrap="square" lIns="91440" tIns="45720" rIns="91440" bIns="45720" anchor="ctr"/>
          <a:p>
            <a:r>
              <a:rPr lang="zh-CN" altLang="en-US" dirty="0"/>
              <a:t>二、作风治党</a:t>
            </a:r>
            <a:endParaRPr lang="zh-CN" altLang="en-US" dirty="0"/>
          </a:p>
        </p:txBody>
      </p:sp>
      <p:sp>
        <p:nvSpPr>
          <p:cNvPr id="8195" name="Rectangle 3"/>
          <p:cNvSpPr>
            <a:spLocks noGrp="1"/>
          </p:cNvSpPr>
          <p:nvPr>
            <p:ph idx="1"/>
          </p:nvPr>
        </p:nvSpPr>
        <p:spPr>
          <a:xfrm>
            <a:off x="179388" y="1785938"/>
            <a:ext cx="8821737" cy="4721225"/>
          </a:xfrm>
          <a:ln/>
        </p:spPr>
        <p:txBody>
          <a:bodyPr vert="horz" wrap="square" lIns="91440" tIns="45720" rIns="91440" bIns="45720" anchor="t"/>
          <a:p>
            <a:pPr>
              <a:lnSpc>
                <a:spcPct val="120000"/>
              </a:lnSpc>
            </a:pPr>
            <a:r>
              <a:rPr lang="en-US" altLang="zh-CN" sz="1800" dirty="0"/>
              <a:t>1</a:t>
            </a:r>
            <a:r>
              <a:rPr lang="zh-CN" altLang="en-US" sz="1800" dirty="0"/>
              <a:t>、从作风建设入手</a:t>
            </a:r>
            <a:endParaRPr lang="en-US" altLang="zh-CN" sz="1800" dirty="0"/>
          </a:p>
          <a:p>
            <a:pPr>
              <a:lnSpc>
                <a:spcPct val="120000"/>
              </a:lnSpc>
            </a:pPr>
            <a:r>
              <a:rPr lang="en-US" altLang="zh-CN" sz="1800" dirty="0"/>
              <a:t>     </a:t>
            </a:r>
            <a:r>
              <a:rPr lang="zh-CN" altLang="en-US" sz="1800" dirty="0"/>
              <a:t>八项规定反“四风”</a:t>
            </a:r>
            <a:endParaRPr lang="en-US" altLang="zh-CN" sz="1800" dirty="0"/>
          </a:p>
          <a:p>
            <a:pPr>
              <a:lnSpc>
                <a:spcPct val="120000"/>
              </a:lnSpc>
            </a:pPr>
            <a:r>
              <a:rPr lang="en-US" altLang="zh-CN" sz="1800" dirty="0"/>
              <a:t>2</a:t>
            </a:r>
            <a:r>
              <a:rPr lang="zh-CN" altLang="en-US" sz="1800" dirty="0"/>
              <a:t>、作风建设重要性</a:t>
            </a:r>
            <a:endParaRPr lang="en-US" altLang="zh-CN" sz="1800" dirty="0"/>
          </a:p>
          <a:p>
            <a:pPr>
              <a:lnSpc>
                <a:spcPct val="120000"/>
              </a:lnSpc>
            </a:pPr>
            <a:r>
              <a:rPr lang="zh-CN" altLang="en-US" sz="1800" dirty="0"/>
              <a:t>      </a:t>
            </a:r>
            <a:r>
              <a:rPr lang="en-US" altLang="zh-CN" sz="1800" dirty="0"/>
              <a:t>1</a:t>
            </a:r>
            <a:r>
              <a:rPr lang="zh-CN" altLang="en-US" sz="1800" dirty="0"/>
              <a:t>）作风问题的核心是党同人民群众的关系问题</a:t>
            </a:r>
            <a:endParaRPr lang="en-US" altLang="zh-CN" sz="1800" dirty="0"/>
          </a:p>
          <a:p>
            <a:pPr>
              <a:lnSpc>
                <a:spcPct val="120000"/>
              </a:lnSpc>
            </a:pPr>
            <a:r>
              <a:rPr lang="en-US" altLang="zh-CN" sz="1800" dirty="0"/>
              <a:t>      </a:t>
            </a:r>
            <a:r>
              <a:rPr lang="zh-CN" altLang="en-US" sz="1800" dirty="0"/>
              <a:t>工作作风上的问题绝对不是小事，如果不坚决纠正不良风气，任其发展下去，就会像一座无形的墙把我们党和人民群众隔开，我们党就会失去根基、失去血脉、失去力量</a:t>
            </a:r>
            <a:endParaRPr lang="en-US" altLang="zh-CN" sz="1800" dirty="0"/>
          </a:p>
          <a:p>
            <a:pPr>
              <a:lnSpc>
                <a:spcPct val="120000"/>
              </a:lnSpc>
            </a:pPr>
            <a:r>
              <a:rPr lang="en-US" altLang="zh-CN" sz="1800" dirty="0"/>
              <a:t>       2</a:t>
            </a:r>
            <a:r>
              <a:rPr lang="zh-CN" altLang="en-US" sz="1800" dirty="0"/>
              <a:t>）作风问题事关执行力</a:t>
            </a:r>
            <a:endParaRPr lang="en-US" altLang="zh-CN" sz="1800" dirty="0"/>
          </a:p>
          <a:p>
            <a:r>
              <a:rPr lang="zh-CN" altLang="en-US" sz="1800" dirty="0"/>
              <a:t>      纪律处分条例增加：贯彻党中央决策部署只表态不落实的，热衷于搞舆论造势、浮在表面的，单纯以会议贯彻会议、以文件落实文件，在实际工作中不见诸行动的，工作中有其他形式主义、官僚主义的。</a:t>
            </a:r>
            <a:endParaRPr lang="en-US" altLang="zh-CN" sz="1800" dirty="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p:cNvSpPr>
          <p:nvPr>
            <p:ph type="title"/>
          </p:nvPr>
        </p:nvSpPr>
        <p:spPr>
          <a:ln/>
        </p:spPr>
        <p:txBody>
          <a:bodyPr vert="horz" wrap="square" lIns="91440" tIns="45720" rIns="91440" bIns="45720" anchor="ctr"/>
          <a:p>
            <a:r>
              <a:rPr lang="zh-CN" altLang="en-US" dirty="0"/>
              <a:t>二、作风治党</a:t>
            </a:r>
            <a:endParaRPr lang="zh-CN" altLang="en-US" dirty="0"/>
          </a:p>
        </p:txBody>
      </p:sp>
      <p:sp>
        <p:nvSpPr>
          <p:cNvPr id="9219" name="Rectangle 3"/>
          <p:cNvSpPr>
            <a:spLocks noGrp="1"/>
          </p:cNvSpPr>
          <p:nvPr>
            <p:ph idx="1"/>
          </p:nvPr>
        </p:nvSpPr>
        <p:spPr>
          <a:xfrm>
            <a:off x="179388" y="1785938"/>
            <a:ext cx="8821737" cy="4721225"/>
          </a:xfrm>
          <a:ln/>
        </p:spPr>
        <p:txBody>
          <a:bodyPr vert="horz" wrap="square" lIns="91440" tIns="45720" rIns="91440" bIns="45720" anchor="t"/>
          <a:p>
            <a:pPr>
              <a:lnSpc>
                <a:spcPct val="120000"/>
              </a:lnSpc>
            </a:pPr>
            <a:r>
              <a:rPr lang="en-US" altLang="zh-CN" sz="2400" dirty="0"/>
              <a:t>3</a:t>
            </a:r>
            <a:r>
              <a:rPr lang="zh-CN" altLang="en-US" sz="2400" dirty="0"/>
              <a:t>、持续推进作风建设</a:t>
            </a:r>
            <a:endParaRPr lang="en-US" altLang="zh-CN" sz="2400" dirty="0"/>
          </a:p>
          <a:p>
            <a:pPr>
              <a:lnSpc>
                <a:spcPct val="120000"/>
              </a:lnSpc>
            </a:pPr>
            <a:r>
              <a:rPr lang="en-US" altLang="zh-CN" sz="2400" dirty="0"/>
              <a:t>     </a:t>
            </a:r>
            <a:r>
              <a:rPr lang="zh-CN" altLang="en-US" sz="2400" dirty="0"/>
              <a:t> 钉钉子往往不是一锤子就能钉好的，而是要一锤一锤接着敲，直到把钉子钉实钉牢。如果东一榔头西一棒子，结果很可能是一颗钉子都钉不上、钉不牢</a:t>
            </a:r>
            <a:endParaRPr lang="en-US" altLang="zh-CN" sz="2400" dirty="0"/>
          </a:p>
          <a:p>
            <a:pPr>
              <a:lnSpc>
                <a:spcPct val="120000"/>
              </a:lnSpc>
            </a:pPr>
            <a:r>
              <a:rPr lang="en-US" altLang="zh-CN" sz="2400" dirty="0"/>
              <a:t>      </a:t>
            </a:r>
            <a:r>
              <a:rPr lang="zh-CN" altLang="en-US" sz="2400" dirty="0"/>
              <a:t>习近平</a:t>
            </a:r>
            <a:r>
              <a:rPr lang="en-US" altLang="zh-CN" sz="2400" dirty="0"/>
              <a:t> 2018</a:t>
            </a:r>
            <a:r>
              <a:rPr lang="zh-CN" altLang="en-US" sz="2400" dirty="0"/>
              <a:t>年：文章反映的情况，看似新表现，实则老问题，再次表明“四风”问题具有顽固性反复性。各地区各部门都要摆摆表现，找找差距，抓住主要矛盾，特别要针对表态多调门高、行动少落实差等突出问题，拿出过硬措施，扎扎实实地改。各级领导干部要带头转变作风，身体力行，以上率下，形成“头雁效应”。</a:t>
            </a:r>
            <a:endParaRPr lang="zh-CN" altLang="en-US" sz="2400" dirty="0"/>
          </a:p>
          <a:p>
            <a:pPr>
              <a:lnSpc>
                <a:spcPct val="120000"/>
              </a:lnSpc>
            </a:pPr>
            <a:endParaRPr lang="zh-CN" altLang="en-US" sz="1600" dirty="0"/>
          </a:p>
          <a:p>
            <a:pPr>
              <a:lnSpc>
                <a:spcPct val="120000"/>
              </a:lnSpc>
            </a:pPr>
            <a:endParaRPr lang="zh-CN" altLang="en-US" sz="1600" dirty="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a:spLocks noGrp="1"/>
          </p:cNvSpPr>
          <p:nvPr>
            <p:ph type="title"/>
          </p:nvPr>
        </p:nvSpPr>
        <p:spPr>
          <a:ln/>
        </p:spPr>
        <p:txBody>
          <a:bodyPr vert="horz" wrap="square" lIns="91440" tIns="45720" rIns="91440" bIns="45720" anchor="ctr"/>
          <a:p>
            <a:r>
              <a:rPr lang="zh-CN" altLang="en-US" dirty="0"/>
              <a:t>三、反腐治党</a:t>
            </a:r>
            <a:endParaRPr lang="zh-CN" altLang="en-US" dirty="0"/>
          </a:p>
        </p:txBody>
      </p:sp>
      <p:sp>
        <p:nvSpPr>
          <p:cNvPr id="10243" name="Rectangle 3"/>
          <p:cNvSpPr>
            <a:spLocks noGrp="1"/>
          </p:cNvSpPr>
          <p:nvPr>
            <p:ph idx="1"/>
          </p:nvPr>
        </p:nvSpPr>
        <p:spPr>
          <a:xfrm>
            <a:off x="142875" y="1785938"/>
            <a:ext cx="8821738" cy="4721225"/>
          </a:xfrm>
          <a:ln/>
        </p:spPr>
        <p:txBody>
          <a:bodyPr vert="horz" wrap="square" lIns="91440" tIns="45720" rIns="91440" bIns="45720" anchor="t"/>
          <a:p>
            <a:pPr>
              <a:lnSpc>
                <a:spcPct val="120000"/>
              </a:lnSpc>
            </a:pPr>
            <a:r>
              <a:rPr lang="en-US" altLang="zh-CN" sz="1800" dirty="0"/>
              <a:t>1</a:t>
            </a:r>
            <a:r>
              <a:rPr lang="zh-CN" altLang="en-US" sz="1800" dirty="0"/>
              <a:t>、形势判断</a:t>
            </a:r>
            <a:endParaRPr lang="en-US" altLang="zh-CN" sz="1800" dirty="0"/>
          </a:p>
          <a:p>
            <a:pPr>
              <a:lnSpc>
                <a:spcPct val="120000"/>
              </a:lnSpc>
            </a:pPr>
            <a:r>
              <a:rPr lang="zh-CN" altLang="en-US" sz="1800" dirty="0"/>
              <a:t>      对现阶段党风廉政建设和反腐败斗争形势，党中央的总体判断是依然严峻复杂</a:t>
            </a:r>
            <a:endParaRPr lang="zh-CN" altLang="en-US" sz="1800" dirty="0"/>
          </a:p>
          <a:p>
            <a:pPr>
              <a:lnSpc>
                <a:spcPct val="120000"/>
              </a:lnSpc>
            </a:pPr>
            <a:r>
              <a:rPr lang="en-US" altLang="zh-CN" sz="1800" dirty="0"/>
              <a:t>2</a:t>
            </a:r>
            <a:r>
              <a:rPr lang="zh-CN" altLang="en-US" sz="1800" dirty="0"/>
              <a:t>、重点查办三类案件一个问题</a:t>
            </a:r>
            <a:endParaRPr lang="en-US" altLang="zh-CN" sz="1800" dirty="0"/>
          </a:p>
          <a:p>
            <a:pPr>
              <a:lnSpc>
                <a:spcPct val="120000"/>
              </a:lnSpc>
            </a:pPr>
            <a:r>
              <a:rPr lang="zh-CN" altLang="en-US" sz="1800" dirty="0"/>
              <a:t>      不收敛不收手，问题线索反映集中、群众反映强烈，政治问题和腐败问题交织</a:t>
            </a:r>
            <a:endParaRPr lang="en-US" altLang="zh-CN" sz="1800" dirty="0"/>
          </a:p>
          <a:p>
            <a:pPr>
              <a:lnSpc>
                <a:spcPct val="120000"/>
              </a:lnSpc>
            </a:pPr>
            <a:r>
              <a:rPr lang="zh-CN" altLang="en-US" sz="1800" dirty="0"/>
              <a:t>      违反中央 八项规定精神的问题</a:t>
            </a:r>
            <a:endParaRPr lang="zh-CN" altLang="en-US" sz="1800" dirty="0"/>
          </a:p>
          <a:p>
            <a:pPr>
              <a:lnSpc>
                <a:spcPct val="110000"/>
              </a:lnSpc>
            </a:pPr>
            <a:r>
              <a:rPr lang="zh-CN" altLang="en-US" sz="1800" dirty="0"/>
              <a:t> </a:t>
            </a:r>
            <a:r>
              <a:rPr lang="en-US" altLang="zh-CN" sz="1800" dirty="0"/>
              <a:t>3</a:t>
            </a:r>
            <a:r>
              <a:rPr lang="zh-CN" altLang="en-US" sz="1800" dirty="0"/>
              <a:t>、常态化</a:t>
            </a:r>
            <a:endParaRPr lang="en-US" altLang="zh-CN" sz="1800" dirty="0"/>
          </a:p>
          <a:p>
            <a:pPr>
              <a:lnSpc>
                <a:spcPct val="110000"/>
              </a:lnSpc>
            </a:pPr>
            <a:r>
              <a:rPr lang="zh-CN" altLang="en-US" sz="1800" dirty="0"/>
              <a:t>      反腐倡廉必须常抓不懈，拒腐防变必须警钟长鸣。如果不这样抓，就会小病拖成大病，从病在表皮发展到病入膏肓，最终无药可治。</a:t>
            </a:r>
            <a:endParaRPr lang="en-US" altLang="zh-CN" sz="1800" dirty="0"/>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p:cNvSpPr>
          <p:nvPr>
            <p:ph type="title"/>
          </p:nvPr>
        </p:nvSpPr>
        <p:spPr>
          <a:ln/>
        </p:spPr>
        <p:txBody>
          <a:bodyPr vert="horz" wrap="square" lIns="91440" tIns="45720" rIns="91440" bIns="45720" anchor="ctr"/>
          <a:p>
            <a:r>
              <a:rPr lang="zh-CN" altLang="en-US" dirty="0"/>
              <a:t>四、制度治党</a:t>
            </a:r>
            <a:endParaRPr lang="zh-CN" altLang="en-US" dirty="0"/>
          </a:p>
        </p:txBody>
      </p:sp>
      <p:sp>
        <p:nvSpPr>
          <p:cNvPr id="11267" name="Rectangle 3"/>
          <p:cNvSpPr>
            <a:spLocks noGrp="1"/>
          </p:cNvSpPr>
          <p:nvPr>
            <p:ph idx="1"/>
          </p:nvPr>
        </p:nvSpPr>
        <p:spPr>
          <a:xfrm>
            <a:off x="142875" y="1857375"/>
            <a:ext cx="8821738" cy="4649788"/>
          </a:xfrm>
          <a:ln/>
        </p:spPr>
        <p:txBody>
          <a:bodyPr vert="horz" wrap="square" lIns="91440" tIns="45720" rIns="91440" bIns="45720" anchor="t"/>
          <a:p>
            <a:pPr>
              <a:lnSpc>
                <a:spcPct val="110000"/>
              </a:lnSpc>
            </a:pPr>
            <a:r>
              <a:rPr lang="en-US" altLang="zh-CN" sz="1800" dirty="0"/>
              <a:t>1</a:t>
            </a:r>
            <a:r>
              <a:rPr lang="zh-CN" altLang="en-US" sz="1800" dirty="0"/>
              <a:t>、制度化方案</a:t>
            </a:r>
            <a:endParaRPr lang="en-US" altLang="zh-CN" sz="1800" dirty="0"/>
          </a:p>
          <a:p>
            <a:pPr>
              <a:lnSpc>
                <a:spcPct val="110000"/>
              </a:lnSpc>
            </a:pPr>
            <a:r>
              <a:rPr lang="zh-CN" altLang="en-US" sz="1800" dirty="0"/>
              <a:t>      如何才能把这些成果保持下去，让暂时变成长期，让权宜成为常态，这就要靠制度</a:t>
            </a:r>
            <a:endParaRPr lang="en-US" altLang="zh-CN" sz="1800" dirty="0"/>
          </a:p>
          <a:p>
            <a:pPr>
              <a:lnSpc>
                <a:spcPct val="110000"/>
              </a:lnSpc>
            </a:pPr>
            <a:r>
              <a:rPr lang="zh-CN" altLang="en-US" sz="1800" dirty="0"/>
              <a:t>      坚持思想建党和制度治党相统一，既要解决思想问题，也要解决制度问题，把坚定理想信念作为根本任务，把制度建设贯穿到党的各项建设之中</a:t>
            </a:r>
            <a:endParaRPr lang="en-US" altLang="zh-CN" sz="1800" dirty="0"/>
          </a:p>
          <a:p>
            <a:pPr>
              <a:lnSpc>
                <a:spcPct val="110000"/>
              </a:lnSpc>
            </a:pPr>
            <a:r>
              <a:rPr lang="en-US" altLang="zh-CN" sz="1800" dirty="0"/>
              <a:t>2</a:t>
            </a:r>
            <a:r>
              <a:rPr lang="zh-CN" altLang="en-US" sz="1800" dirty="0"/>
              <a:t>、制度的严密性和科学性</a:t>
            </a:r>
            <a:endParaRPr lang="en-US" altLang="zh-CN" sz="1800" dirty="0"/>
          </a:p>
          <a:p>
            <a:pPr>
              <a:lnSpc>
                <a:spcPct val="110000"/>
              </a:lnSpc>
            </a:pPr>
            <a:r>
              <a:rPr lang="zh-CN" altLang="en-US" sz="1800" dirty="0"/>
              <a:t>      最根本的是严格遵循执政党建设规律进行制度建设，不断增强党内生活和党的建设制度的严密性和科学性</a:t>
            </a:r>
            <a:endParaRPr lang="en-US" altLang="zh-CN" sz="1800" dirty="0"/>
          </a:p>
          <a:p>
            <a:pPr>
              <a:lnSpc>
                <a:spcPct val="110000"/>
              </a:lnSpc>
            </a:pPr>
            <a:r>
              <a:rPr lang="en-US" altLang="zh-CN" sz="1800" dirty="0"/>
              <a:t>3</a:t>
            </a:r>
            <a:r>
              <a:rPr lang="zh-CN" altLang="en-US" sz="1800" dirty="0"/>
              <a:t>、制度的执行力</a:t>
            </a:r>
            <a:endParaRPr lang="en-US" altLang="zh-CN" sz="1800" dirty="0"/>
          </a:p>
          <a:p>
            <a:pPr>
              <a:lnSpc>
                <a:spcPct val="110000"/>
              </a:lnSpc>
            </a:pPr>
            <a:r>
              <a:rPr lang="en-US" altLang="zh-CN" sz="1800" dirty="0"/>
              <a:t>      </a:t>
            </a:r>
            <a:r>
              <a:rPr lang="zh-CN" altLang="en-US" sz="1800" dirty="0"/>
              <a:t>制度一经形成，就要严格遵守，坚持制度面前人人平等、执行制度没有例外，坚决维护制度的严肃性和权威性，坚决纠正有令不行、有禁不止的各种行为。</a:t>
            </a:r>
            <a:endParaRPr lang="en-US" altLang="zh-CN" sz="1800" dirty="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a:spLocks noGrp="1"/>
          </p:cNvSpPr>
          <p:nvPr>
            <p:ph type="title"/>
          </p:nvPr>
        </p:nvSpPr>
        <p:spPr>
          <a:xfrm>
            <a:off x="457200" y="914400"/>
            <a:ext cx="8229600" cy="942975"/>
          </a:xfrm>
          <a:ln/>
        </p:spPr>
        <p:txBody>
          <a:bodyPr vert="horz" wrap="square" lIns="91440" tIns="45720" rIns="91440" bIns="45720" anchor="ctr"/>
          <a:p>
            <a:r>
              <a:rPr lang="zh-CN" altLang="en-US" dirty="0"/>
              <a:t>五、理想治党</a:t>
            </a:r>
            <a:endParaRPr lang="zh-CN" altLang="en-US" dirty="0"/>
          </a:p>
        </p:txBody>
      </p:sp>
      <p:sp>
        <p:nvSpPr>
          <p:cNvPr id="12291" name="Rectangle 3"/>
          <p:cNvSpPr>
            <a:spLocks noGrp="1"/>
          </p:cNvSpPr>
          <p:nvPr>
            <p:ph idx="1"/>
          </p:nvPr>
        </p:nvSpPr>
        <p:spPr>
          <a:xfrm>
            <a:off x="142875" y="1571625"/>
            <a:ext cx="8821738" cy="4935538"/>
          </a:xfrm>
          <a:ln/>
        </p:spPr>
        <p:txBody>
          <a:bodyPr vert="horz" wrap="square" lIns="91440" tIns="45720" rIns="91440" bIns="45720" anchor="t"/>
          <a:p>
            <a:pPr>
              <a:lnSpc>
                <a:spcPct val="120000"/>
              </a:lnSpc>
            </a:pPr>
            <a:r>
              <a:rPr lang="en-US" altLang="zh-CN" sz="1800" dirty="0"/>
              <a:t>1</a:t>
            </a:r>
            <a:r>
              <a:rPr lang="zh-CN" altLang="en-US" sz="1800" dirty="0"/>
              <a:t>、理想信念高于天</a:t>
            </a:r>
            <a:endParaRPr lang="zh-CN" altLang="en-US" sz="1800" dirty="0"/>
          </a:p>
          <a:p>
            <a:pPr>
              <a:lnSpc>
                <a:spcPct val="120000"/>
              </a:lnSpc>
            </a:pPr>
            <a:r>
              <a:rPr lang="zh-CN" altLang="en-US" sz="1800" dirty="0"/>
              <a:t>      坚定理想信念，坚守共产党人精神追求，始终是共产党人安身立命的根本。对马克思主义的信仰，对社会主义和共产主义的信念，是共产党人的政治灵魂</a:t>
            </a:r>
            <a:endParaRPr lang="en-US" altLang="zh-CN" sz="1800" dirty="0"/>
          </a:p>
          <a:p>
            <a:pPr>
              <a:lnSpc>
                <a:spcPct val="120000"/>
              </a:lnSpc>
            </a:pPr>
            <a:r>
              <a:rPr lang="en-US" altLang="zh-CN" sz="1800" dirty="0"/>
              <a:t>2</a:t>
            </a:r>
            <a:r>
              <a:rPr lang="zh-CN" altLang="en-US" sz="1800" dirty="0"/>
              <a:t>、具体化</a:t>
            </a:r>
            <a:endParaRPr lang="en-US" altLang="zh-CN" sz="1800" dirty="0"/>
          </a:p>
          <a:p>
            <a:pPr>
              <a:lnSpc>
                <a:spcPct val="120000"/>
              </a:lnSpc>
            </a:pPr>
            <a:r>
              <a:rPr lang="en-US" altLang="zh-CN" sz="1800" dirty="0"/>
              <a:t>      </a:t>
            </a:r>
            <a:r>
              <a:rPr lang="zh-CN" altLang="en-US" sz="1800" dirty="0"/>
              <a:t>把能否坚持全心全意为人民服务的根本宗旨，能否吃苦在前、享受在后，能否勤奋工作、廉洁奉公，能否为理想而奋不顾身去拼搏、去奋斗、去献出自己的全部精力乃至生命作为衡量的标准</a:t>
            </a:r>
            <a:endParaRPr lang="en-US" altLang="zh-CN" sz="1800" dirty="0"/>
          </a:p>
          <a:p>
            <a:pPr>
              <a:lnSpc>
                <a:spcPct val="120000"/>
              </a:lnSpc>
            </a:pPr>
            <a:r>
              <a:rPr lang="zh-CN" altLang="en-US" sz="1800" dirty="0"/>
              <a:t>     习近平</a:t>
            </a:r>
            <a:r>
              <a:rPr lang="en-US" altLang="zh-CN" sz="1800" dirty="0"/>
              <a:t>4</a:t>
            </a:r>
            <a:r>
              <a:rPr lang="zh-CN" altLang="en-US" sz="1800" dirty="0"/>
              <a:t>月</a:t>
            </a:r>
            <a:r>
              <a:rPr lang="en-US" altLang="zh-CN" sz="1800" dirty="0"/>
              <a:t>23</a:t>
            </a:r>
            <a:r>
              <a:rPr lang="zh-CN" altLang="en-US" sz="1800" dirty="0"/>
              <a:t>日：我们重温</a:t>
            </a:r>
            <a:r>
              <a:rPr lang="en-US" altLang="zh-CN" sz="1800" dirty="0"/>
              <a:t>《</a:t>
            </a:r>
            <a:r>
              <a:rPr lang="zh-CN" altLang="en-US" sz="1800" dirty="0"/>
              <a:t>共产党宣言</a:t>
            </a:r>
            <a:r>
              <a:rPr lang="en-US" altLang="zh-CN" sz="1800" dirty="0"/>
              <a:t>》</a:t>
            </a:r>
            <a:r>
              <a:rPr lang="zh-CN" altLang="en-US" sz="1800" dirty="0"/>
              <a:t>，就是要深刻感悟和把握马克思主义真理力量，坚定马克思主义信仰，追溯马克思主义政党保持先进性和纯洁性的理论源头，提高全党运用马克思主义基本原理解决当代中国实际问题的能力和水平，把</a:t>
            </a:r>
            <a:r>
              <a:rPr lang="en-US" altLang="zh-CN" sz="1800" dirty="0"/>
              <a:t>《</a:t>
            </a:r>
            <a:r>
              <a:rPr lang="zh-CN" altLang="en-US" sz="1800" dirty="0"/>
              <a:t>共产党宣言</a:t>
            </a:r>
            <a:r>
              <a:rPr lang="en-US" altLang="zh-CN" sz="1800" dirty="0"/>
              <a:t>》</a:t>
            </a:r>
            <a:r>
              <a:rPr lang="zh-CN" altLang="en-US" sz="1800" dirty="0"/>
              <a:t>蕴含的科学原理和科学精神运用到统揽伟大斗争、伟大工程、伟大事业、伟大梦想的实践中去，不断谱写新时代坚持和发展中国特色社会主义新篇章</a:t>
            </a:r>
            <a:endParaRPr lang="en-US" altLang="zh-CN" sz="1800" dirty="0"/>
          </a:p>
          <a:p>
            <a:pPr>
              <a:lnSpc>
                <a:spcPct val="120000"/>
              </a:lnSpc>
            </a:pPr>
            <a:r>
              <a:rPr lang="zh-CN" altLang="en-US" sz="1800" dirty="0"/>
              <a:t>     心中有党是具体的而不是抽象的，不能在政治方向上走岔了、走偏了。</a:t>
            </a:r>
            <a:endParaRPr lang="en-US" altLang="zh-CN" sz="1800" dirty="0"/>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2"/>
          <p:cNvSpPr>
            <a:spLocks noGrp="1"/>
          </p:cNvSpPr>
          <p:nvPr>
            <p:ph type="title"/>
          </p:nvPr>
        </p:nvSpPr>
        <p:spPr>
          <a:ln/>
        </p:spPr>
        <p:txBody>
          <a:bodyPr vert="horz" wrap="square" lIns="91440" tIns="45720" rIns="91440" bIns="45720" anchor="ctr"/>
          <a:p>
            <a:r>
              <a:rPr lang="zh-CN" altLang="en-US" dirty="0"/>
              <a:t>六、责任治党</a:t>
            </a:r>
            <a:endParaRPr lang="zh-CN" altLang="en-US" dirty="0"/>
          </a:p>
        </p:txBody>
      </p:sp>
      <p:sp>
        <p:nvSpPr>
          <p:cNvPr id="13315" name="Rectangle 3"/>
          <p:cNvSpPr>
            <a:spLocks noGrp="1"/>
          </p:cNvSpPr>
          <p:nvPr>
            <p:ph idx="1"/>
          </p:nvPr>
        </p:nvSpPr>
        <p:spPr>
          <a:xfrm>
            <a:off x="179388" y="1981200"/>
            <a:ext cx="8713787" cy="4525963"/>
          </a:xfrm>
          <a:ln/>
        </p:spPr>
        <p:txBody>
          <a:bodyPr vert="horz" wrap="square" lIns="91440" tIns="45720" rIns="91440" bIns="45720" anchor="t"/>
          <a:p>
            <a:pPr>
              <a:lnSpc>
                <a:spcPct val="120000"/>
              </a:lnSpc>
            </a:pPr>
            <a:r>
              <a:rPr lang="en-US" altLang="zh-CN" sz="2400" dirty="0"/>
              <a:t>1</a:t>
            </a:r>
            <a:r>
              <a:rPr lang="zh-CN" altLang="en-US" sz="2400" dirty="0"/>
              <a:t>、有权就有责，主体责任是“牛鼻子” </a:t>
            </a:r>
            <a:endParaRPr lang="en-US" altLang="zh-CN" sz="2400" dirty="0"/>
          </a:p>
          <a:p>
            <a:pPr>
              <a:lnSpc>
                <a:spcPct val="120000"/>
              </a:lnSpc>
            </a:pPr>
            <a:r>
              <a:rPr lang="zh-CN" altLang="en-US" sz="2400" dirty="0"/>
              <a:t>      无论是党委还是纪委或其他相关职能部门，都要对承担的党风廉政建设责任进行签字背书，做到守土有责</a:t>
            </a:r>
            <a:endParaRPr lang="en-US" altLang="zh-CN" sz="2400" dirty="0"/>
          </a:p>
          <a:p>
            <a:pPr>
              <a:lnSpc>
                <a:spcPct val="120000"/>
              </a:lnSpc>
            </a:pPr>
            <a:r>
              <a:rPr lang="en-US" altLang="zh-CN" sz="2400" dirty="0"/>
              <a:t>      </a:t>
            </a:r>
            <a:r>
              <a:rPr lang="zh-CN" altLang="en-US" sz="2400" dirty="0"/>
              <a:t>出了问题，就要追究责任。决不允许出现底下问题成串、为官麻木不仁的现象！不能事不关己、高高挂起，更不能明哲保身。自己做了好人，但把党和人民事业放到什么位置上了？如果一个地方腐败问题严重，有关责任人装糊涂、当好人，那就不是党和人民需要的好人！你在消极腐败现象面前当好人，在党和人民面前就当不成好人，二者不可兼得。</a:t>
            </a:r>
            <a:endParaRPr lang="zh-CN" altLang="en-US" sz="2400" dirty="0"/>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2"/>
          <p:cNvSpPr>
            <a:spLocks noGrp="1"/>
          </p:cNvSpPr>
          <p:nvPr>
            <p:ph type="title"/>
          </p:nvPr>
        </p:nvSpPr>
        <p:spPr>
          <a:ln/>
        </p:spPr>
        <p:txBody>
          <a:bodyPr vert="horz" wrap="square" lIns="91440" tIns="45720" rIns="91440" bIns="45720" anchor="ctr"/>
          <a:p>
            <a:r>
              <a:rPr lang="zh-CN" altLang="en-US" dirty="0"/>
              <a:t>六、责任治党</a:t>
            </a:r>
            <a:endParaRPr lang="zh-CN" altLang="en-US" dirty="0"/>
          </a:p>
        </p:txBody>
      </p:sp>
      <p:sp>
        <p:nvSpPr>
          <p:cNvPr id="14339" name="Rectangle 3"/>
          <p:cNvSpPr>
            <a:spLocks noGrp="1"/>
          </p:cNvSpPr>
          <p:nvPr>
            <p:ph idx="1"/>
          </p:nvPr>
        </p:nvSpPr>
        <p:spPr>
          <a:xfrm>
            <a:off x="179388" y="1643063"/>
            <a:ext cx="8893175" cy="4864100"/>
          </a:xfrm>
          <a:ln/>
        </p:spPr>
        <p:txBody>
          <a:bodyPr vert="horz" wrap="square" lIns="91440" tIns="45720" rIns="91440" bIns="45720" anchor="t"/>
          <a:p>
            <a:pPr>
              <a:lnSpc>
                <a:spcPct val="110000"/>
              </a:lnSpc>
            </a:pPr>
            <a:r>
              <a:rPr lang="en-US" altLang="zh-CN" sz="1800" dirty="0"/>
              <a:t>2</a:t>
            </a:r>
            <a:r>
              <a:rPr lang="zh-CN" altLang="en-US" sz="1800" dirty="0"/>
              <a:t>、关于放任不管</a:t>
            </a:r>
            <a:endParaRPr lang="en-US" altLang="zh-CN" sz="1800" dirty="0"/>
          </a:p>
          <a:p>
            <a:pPr>
              <a:lnSpc>
                <a:spcPct val="110000"/>
              </a:lnSpc>
            </a:pPr>
            <a:r>
              <a:rPr lang="en-US" altLang="zh-CN" sz="1800" dirty="0"/>
              <a:t> </a:t>
            </a:r>
            <a:r>
              <a:rPr lang="zh-CN" altLang="en-US" sz="1800" dirty="0"/>
              <a:t>     党员领导要对违反政治纪律和政治规矩等错误思想和行为</a:t>
            </a:r>
            <a:r>
              <a:rPr lang="zh-CN" altLang="en-US" sz="1800" dirty="0">
                <a:latin typeface="华文琥珀" panose="02010800040101010101" pitchFamily="2" charset="-122"/>
                <a:ea typeface="华文琥珀" panose="02010800040101010101" pitchFamily="2" charset="-122"/>
              </a:rPr>
              <a:t>放任不管</a:t>
            </a:r>
            <a:r>
              <a:rPr lang="zh-CN" altLang="en-US" sz="1800" dirty="0"/>
              <a:t>，搞无原则一团和气的，给予纪律处分</a:t>
            </a:r>
            <a:endParaRPr lang="en-US" altLang="zh-CN" sz="1800" dirty="0"/>
          </a:p>
          <a:p>
            <a:pPr>
              <a:lnSpc>
                <a:spcPct val="110000"/>
              </a:lnSpc>
            </a:pPr>
            <a:r>
              <a:rPr lang="en-US" altLang="zh-CN" sz="1800" dirty="0"/>
              <a:t>    </a:t>
            </a:r>
            <a:r>
              <a:rPr lang="zh-CN" altLang="en-US" sz="1800" dirty="0"/>
              <a:t>不报告，不抵制，不斗争</a:t>
            </a:r>
            <a:endParaRPr lang="en-US" altLang="zh-CN" sz="1800" dirty="0"/>
          </a:p>
          <a:p>
            <a:pPr>
              <a:lnSpc>
                <a:spcPct val="110000"/>
              </a:lnSpc>
            </a:pPr>
            <a:r>
              <a:rPr lang="zh-CN" altLang="en-US" sz="1800" dirty="0"/>
              <a:t>  </a:t>
            </a:r>
            <a:r>
              <a:rPr lang="en-US" altLang="zh-CN" sz="1800" dirty="0"/>
              <a:t>3</a:t>
            </a:r>
            <a:r>
              <a:rPr lang="zh-CN" altLang="en-US" sz="1800" dirty="0"/>
              <a:t>、党内问责：党的建设和党的事业</a:t>
            </a:r>
            <a:endParaRPr lang="zh-CN" altLang="en-US" sz="1800" dirty="0"/>
          </a:p>
          <a:p>
            <a:pPr>
              <a:lnSpc>
                <a:spcPct val="120000"/>
              </a:lnSpc>
            </a:pPr>
            <a:r>
              <a:rPr lang="zh-CN" altLang="en-US" sz="1800" dirty="0"/>
              <a:t>     </a:t>
            </a:r>
            <a:r>
              <a:rPr lang="en-US" altLang="zh-CN" sz="1800" dirty="0"/>
              <a:t>1</a:t>
            </a:r>
            <a:r>
              <a:rPr lang="zh-CN" altLang="en-US" sz="1800" dirty="0"/>
              <a:t>）党的领导弱化</a:t>
            </a:r>
            <a:endParaRPr lang="zh-CN" altLang="en-US" sz="1800" dirty="0"/>
          </a:p>
          <a:p>
            <a:pPr>
              <a:lnSpc>
                <a:spcPct val="120000"/>
              </a:lnSpc>
            </a:pPr>
            <a:r>
              <a:rPr lang="zh-CN" altLang="en-US" sz="1800" dirty="0"/>
              <a:t>     </a:t>
            </a:r>
            <a:r>
              <a:rPr lang="en-US" altLang="zh-CN" sz="1800" dirty="0"/>
              <a:t>2</a:t>
            </a:r>
            <a:r>
              <a:rPr lang="zh-CN" altLang="en-US" sz="1800" dirty="0"/>
              <a:t>）党的建设缺失</a:t>
            </a:r>
            <a:endParaRPr lang="zh-CN" altLang="en-US" sz="1800" dirty="0"/>
          </a:p>
          <a:p>
            <a:pPr>
              <a:lnSpc>
                <a:spcPct val="120000"/>
              </a:lnSpc>
            </a:pPr>
            <a:r>
              <a:rPr lang="zh-CN" altLang="en-US" sz="1800" dirty="0"/>
              <a:t>     </a:t>
            </a:r>
            <a:r>
              <a:rPr lang="en-US" altLang="zh-CN" sz="1800" dirty="0"/>
              <a:t>3</a:t>
            </a:r>
            <a:r>
              <a:rPr lang="zh-CN" altLang="en-US" sz="1800" dirty="0"/>
              <a:t>）全面从严治党主体责任、监督责任落实不到位</a:t>
            </a:r>
            <a:endParaRPr lang="zh-CN" altLang="en-US" sz="1800" dirty="0"/>
          </a:p>
          <a:p>
            <a:pPr>
              <a:lnSpc>
                <a:spcPct val="120000"/>
              </a:lnSpc>
            </a:pPr>
            <a:r>
              <a:rPr lang="zh-CN" altLang="en-US" sz="1800" dirty="0"/>
              <a:t>     </a:t>
            </a:r>
            <a:r>
              <a:rPr lang="en-US" altLang="zh-CN" sz="1800" dirty="0"/>
              <a:t>4</a:t>
            </a:r>
            <a:r>
              <a:rPr lang="zh-CN" altLang="en-US" sz="1800" dirty="0"/>
              <a:t>）维护党的政治纪律、组织纪律、廉洁纪律、群众纪律、工作纪律、生活纪律不力</a:t>
            </a:r>
            <a:endParaRPr lang="zh-CN" altLang="en-US" sz="1800" dirty="0"/>
          </a:p>
          <a:p>
            <a:pPr>
              <a:lnSpc>
                <a:spcPct val="120000"/>
              </a:lnSpc>
            </a:pPr>
            <a:r>
              <a:rPr lang="zh-CN" altLang="en-US" sz="1800" dirty="0"/>
              <a:t>     </a:t>
            </a:r>
            <a:r>
              <a:rPr lang="en-US" altLang="zh-CN" sz="1800" dirty="0"/>
              <a:t>5</a:t>
            </a:r>
            <a:r>
              <a:rPr lang="zh-CN" altLang="en-US" sz="1800" dirty="0"/>
              <a:t>）推进党风廉政建设和反腐败斗争不坚决、不扎实，管辖范围内腐败蔓延势头得不到有效遏制，群众对身边不正之风和腐败问题反映突出。</a:t>
            </a:r>
            <a:endParaRPr lang="zh-CN" altLang="en-US" sz="1800" dirty="0"/>
          </a:p>
        </p:txBody>
      </p:sp>
    </p:spTree>
  </p:cSld>
  <p:clrMapOvr>
    <a:masterClrMapping/>
  </p:clrMapOvr>
  <p:transition>
    <p:wedge/>
  </p:transition>
</p:sld>
</file>

<file path=ppt/theme/theme1.xml><?xml version="1.0" encoding="utf-8"?>
<a:theme xmlns:a="http://schemas.openxmlformats.org/drawingml/2006/main" name="国家行政学院 （蓝）">
  <a:themeElements>
    <a:clrScheme name="国家行政学院 （蓝） 15">
      <a:dk1>
        <a:srgbClr val="0033CC"/>
      </a:dk1>
      <a:lt1>
        <a:srgbClr val="FFFFFF"/>
      </a:lt1>
      <a:dk2>
        <a:srgbClr val="000000"/>
      </a:dk2>
      <a:lt2>
        <a:srgbClr val="808080"/>
      </a:lt2>
      <a:accent1>
        <a:srgbClr val="66CCFF"/>
      </a:accent1>
      <a:accent2>
        <a:srgbClr val="990000"/>
      </a:accent2>
      <a:accent3>
        <a:srgbClr val="FFFFFF"/>
      </a:accent3>
      <a:accent4>
        <a:srgbClr val="002AAE"/>
      </a:accent4>
      <a:accent5>
        <a:srgbClr val="B8E2FF"/>
      </a:accent5>
      <a:accent6>
        <a:srgbClr val="8A0000"/>
      </a:accent6>
      <a:hlink>
        <a:srgbClr val="006600"/>
      </a:hlink>
      <a:folHlink>
        <a:srgbClr val="FFCC00"/>
      </a:folHlink>
    </a:clrScheme>
    <a:fontScheme name="国家行政学院 （蓝）">
      <a:majorFont>
        <a:latin typeface="Arial"/>
        <a:ea typeface="黑体"/>
        <a:cs typeface=""/>
      </a:majorFont>
      <a:minorFont>
        <a:latin typeface="Arial"/>
        <a:ea typeface="华文中宋"/>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国家行政学院 （蓝）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国家行政学院 （蓝）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国家行政学院 （蓝）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国家行政学院 （蓝）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国家行政学院 （蓝）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国家行政学院 （蓝）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国家行政学院 （蓝）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国家行政学院 （蓝）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国家行政学院 （蓝）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国家行政学院 （蓝）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国家行政学院 （蓝）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国家行政学院 （蓝）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国家行政学院 （蓝） 13">
        <a:dk1>
          <a:srgbClr val="000000"/>
        </a:dk1>
        <a:lt1>
          <a:srgbClr val="FFFFFF"/>
        </a:lt1>
        <a:dk2>
          <a:srgbClr val="990000"/>
        </a:dk2>
        <a:lt2>
          <a:srgbClr val="808080"/>
        </a:lt2>
        <a:accent1>
          <a:srgbClr val="FF9933"/>
        </a:accent1>
        <a:accent2>
          <a:srgbClr val="0066FF"/>
        </a:accent2>
        <a:accent3>
          <a:srgbClr val="FFFFFF"/>
        </a:accent3>
        <a:accent4>
          <a:srgbClr val="000000"/>
        </a:accent4>
        <a:accent5>
          <a:srgbClr val="FFCAAD"/>
        </a:accent5>
        <a:accent6>
          <a:srgbClr val="005CE7"/>
        </a:accent6>
        <a:hlink>
          <a:srgbClr val="33CC33"/>
        </a:hlink>
        <a:folHlink>
          <a:srgbClr val="FF0000"/>
        </a:folHlink>
      </a:clrScheme>
      <a:clrMap bg1="lt1" tx1="dk1" bg2="lt2" tx2="dk2" accent1="accent1" accent2="accent2" accent3="accent3" accent4="accent4" accent5="accent5" accent6="accent6" hlink="hlink" folHlink="folHlink"/>
    </a:extraClrScheme>
    <a:extraClrScheme>
      <a:clrScheme name="国家行政学院 （蓝） 14">
        <a:dk1>
          <a:srgbClr val="990000"/>
        </a:dk1>
        <a:lt1>
          <a:srgbClr val="FFFFFF"/>
        </a:lt1>
        <a:dk2>
          <a:srgbClr val="000000"/>
        </a:dk2>
        <a:lt2>
          <a:srgbClr val="808080"/>
        </a:lt2>
        <a:accent1>
          <a:srgbClr val="FF9933"/>
        </a:accent1>
        <a:accent2>
          <a:srgbClr val="0066FF"/>
        </a:accent2>
        <a:accent3>
          <a:srgbClr val="FFFFFF"/>
        </a:accent3>
        <a:accent4>
          <a:srgbClr val="820000"/>
        </a:accent4>
        <a:accent5>
          <a:srgbClr val="FFCAAD"/>
        </a:accent5>
        <a:accent6>
          <a:srgbClr val="005CE7"/>
        </a:accent6>
        <a:hlink>
          <a:srgbClr val="33CC33"/>
        </a:hlink>
        <a:folHlink>
          <a:srgbClr val="FF0000"/>
        </a:folHlink>
      </a:clrScheme>
      <a:clrMap bg1="lt1" tx1="dk1" bg2="lt2" tx2="dk2" accent1="accent1" accent2="accent2" accent3="accent3" accent4="accent4" accent5="accent5" accent6="accent6" hlink="hlink" folHlink="folHlink"/>
    </a:extraClrScheme>
    <a:extraClrScheme>
      <a:clrScheme name="国家行政学院 （蓝） 15">
        <a:dk1>
          <a:srgbClr val="0033CC"/>
        </a:dk1>
        <a:lt1>
          <a:srgbClr val="FFFFFF"/>
        </a:lt1>
        <a:dk2>
          <a:srgbClr val="000000"/>
        </a:dk2>
        <a:lt2>
          <a:srgbClr val="808080"/>
        </a:lt2>
        <a:accent1>
          <a:srgbClr val="66CCFF"/>
        </a:accent1>
        <a:accent2>
          <a:srgbClr val="990000"/>
        </a:accent2>
        <a:accent3>
          <a:srgbClr val="FFFFFF"/>
        </a:accent3>
        <a:accent4>
          <a:srgbClr val="002AAE"/>
        </a:accent4>
        <a:accent5>
          <a:srgbClr val="B8E2FF"/>
        </a:accent5>
        <a:accent6>
          <a:srgbClr val="8A0000"/>
        </a:accent6>
        <a:hlink>
          <a:srgbClr val="0066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国家行政学院 （蓝）</Template>
  <TotalTime>0</TotalTime>
  <Words>3097</Words>
  <Application>WPS 演示</Application>
  <PresentationFormat>全屏显示(4:3)</PresentationFormat>
  <Paragraphs>102</Paragraphs>
  <Slides>12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Arial</vt:lpstr>
      <vt:lpstr>宋体</vt:lpstr>
      <vt:lpstr>Wingdings</vt:lpstr>
      <vt:lpstr>黑体</vt:lpstr>
      <vt:lpstr>华文中宋</vt:lpstr>
      <vt:lpstr>Calibri</vt:lpstr>
      <vt:lpstr>华文琥珀</vt:lpstr>
      <vt:lpstr>微软雅黑</vt:lpstr>
      <vt:lpstr>Arial Unicode MS</vt:lpstr>
      <vt:lpstr>国家行政学院 （蓝）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nsa</dc:creator>
  <cp:lastModifiedBy>刘劲松</cp:lastModifiedBy>
  <cp:revision>101</cp:revision>
  <dcterms:created xsi:type="dcterms:W3CDTF">2010-03-23T02:27:39Z</dcterms:created>
  <dcterms:modified xsi:type="dcterms:W3CDTF">2021-04-06T01:57:20Z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2052-11.1.0.10228</vt:lpwstr>
  </property>
</Properties>
</file>